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70" r:id="rId3"/>
    <p:sldId id="273" r:id="rId4"/>
    <p:sldId id="271" r:id="rId5"/>
    <p:sldId id="284" r:id="rId6"/>
    <p:sldId id="275" r:id="rId7"/>
    <p:sldId id="280" r:id="rId8"/>
    <p:sldId id="281" r:id="rId9"/>
    <p:sldId id="276" r:id="rId10"/>
    <p:sldId id="269" r:id="rId11"/>
    <p:sldId id="291" r:id="rId12"/>
    <p:sldId id="301" r:id="rId13"/>
    <p:sldId id="282" r:id="rId14"/>
    <p:sldId id="292" r:id="rId15"/>
    <p:sldId id="294" r:id="rId16"/>
    <p:sldId id="302" r:id="rId17"/>
    <p:sldId id="286" r:id="rId18"/>
    <p:sldId id="295" r:id="rId19"/>
    <p:sldId id="277" r:id="rId20"/>
    <p:sldId id="266" r:id="rId21"/>
    <p:sldId id="296" r:id="rId22"/>
    <p:sldId id="297" r:id="rId23"/>
    <p:sldId id="263" r:id="rId24"/>
    <p:sldId id="299" r:id="rId25"/>
    <p:sldId id="303" r:id="rId26"/>
    <p:sldId id="265" r:id="rId27"/>
    <p:sldId id="262" r:id="rId28"/>
    <p:sldId id="267" r:id="rId29"/>
    <p:sldId id="304" r:id="rId30"/>
    <p:sldId id="289" r:id="rId31"/>
    <p:sldId id="290" r:id="rId32"/>
    <p:sldId id="305" r:id="rId33"/>
    <p:sldId id="274" r:id="rId34"/>
    <p:sldId id="306" r:id="rId35"/>
    <p:sldId id="300" r:id="rId36"/>
    <p:sldId id="261" r:id="rId37"/>
    <p:sldId id="287" r:id="rId38"/>
    <p:sldId id="285" r:id="rId39"/>
    <p:sldId id="293" r:id="rId40"/>
    <p:sldId id="279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4" autoAdjust="0"/>
    <p:restoredTop sz="94606" autoAdjust="0"/>
  </p:normalViewPr>
  <p:slideViewPr>
    <p:cSldViewPr snapToGrid="0">
      <p:cViewPr varScale="1">
        <p:scale>
          <a:sx n="109" d="100"/>
          <a:sy n="109" d="100"/>
        </p:scale>
        <p:origin x="104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F3C7A-2182-48C2-AE5D-43F7701C6ACC}" type="datetimeFigureOut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7EDD45-30DE-4EE2-AF35-1366D9F758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307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EDD45-30DE-4EE2-AF35-1366D9F7581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80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EDD45-30DE-4EE2-AF35-1366D9F7581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729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EDD45-30DE-4EE2-AF35-1366D9F7581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797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EDD45-30DE-4EE2-AF35-1366D9F7581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520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EDD45-30DE-4EE2-AF35-1366D9F7581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57833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EDD45-30DE-4EE2-AF35-1366D9F7581E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28574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EDD45-30DE-4EE2-AF35-1366D9F7581E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0245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EDD45-30DE-4EE2-AF35-1366D9F7581E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9673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EDD45-30DE-4EE2-AF35-1366D9F7581E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2054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EDD45-30DE-4EE2-AF35-1366D9F7581E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106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EDD45-30DE-4EE2-AF35-1366D9F7581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29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EDD45-30DE-4EE2-AF35-1366D9F7581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721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EDD45-30DE-4EE2-AF35-1366D9F7581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774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EDD45-30DE-4EE2-AF35-1366D9F7581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30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EDD45-30DE-4EE2-AF35-1366D9F7581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6625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EDD45-30DE-4EE2-AF35-1366D9F7581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056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EDD45-30DE-4EE2-AF35-1366D9F7581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872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EDD45-30DE-4EE2-AF35-1366D9F7581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937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D260D-DDE7-BEF7-6154-F9E2C083A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DC23B5E-19DC-0D97-1976-ACC85ED285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670F4C-B92A-64FF-BBCD-FBA9457E8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2EB05-E644-4449-97AA-BA13CA5D7E2B}" type="datetimeFigureOut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56DC61-D81C-A7EB-3EB3-66600D3CE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3F45AE-7AB2-0C31-8BE0-69A8A5526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575D1-8E6E-4F8E-BCC9-6A0720FA35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778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233D2F-8A20-9E9C-A15E-09D47C9B2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22F1036-981D-FCD8-BF3F-D60C6D323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651439-BAD5-A0F5-766D-476AA5BD0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2EB05-E644-4449-97AA-BA13CA5D7E2B}" type="datetimeFigureOut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67F940-17B9-92D2-A1C8-D9DDE929C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96022A-3743-2665-26F9-8055D2407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575D1-8E6E-4F8E-BCC9-6A0720FA35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249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5E6C24D-01E3-C50E-87FA-AF3C930033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AD5781C-13BA-77BE-36DB-E6E8EFC369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48E685-47A6-C67D-BAC6-810841909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2EB05-E644-4449-97AA-BA13CA5D7E2B}" type="datetimeFigureOut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3B394C-1393-30E0-BECC-AD86071BB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6D64F5-1A52-D865-FF25-3A29A9C6C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575D1-8E6E-4F8E-BCC9-6A0720FA35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156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A96FD-E6B4-AA60-74EA-456E54A6A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D23D34-1E1C-9B97-0FEA-2E160602F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2B9768-68E8-410D-236B-3823635DC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2EB05-E644-4449-97AA-BA13CA5D7E2B}" type="datetimeFigureOut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FCA473-846A-C2DF-3187-43C63716C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C9F986-B248-5135-8A76-B0E4E242C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575D1-8E6E-4F8E-BCC9-6A0720FA35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169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FB3391-04BE-ABB8-C47E-6ABBF7057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5DA12D-BF47-DD7E-01A1-F160983EB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B9AA5B-F987-3FB7-A037-395665CAA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2EB05-E644-4449-97AA-BA13CA5D7E2B}" type="datetimeFigureOut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147467-F0E2-7408-0CC4-6A4C03017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305284-C3A5-4999-505F-6B11EDA9F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575D1-8E6E-4F8E-BCC9-6A0720FA35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340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F501-DDA7-93A4-C0FC-DD5C52CF7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864ED9-9564-1F71-7B11-C8A8718D0D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5D5FE90-26FD-1646-31FA-6B5014B744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D974B63-C34C-E31D-DA2E-D4F38FEE6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2EB05-E644-4449-97AA-BA13CA5D7E2B}" type="datetimeFigureOut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E571B7B-DD39-089D-024B-FAAD209C5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7246D3-DD9A-FACE-42A2-E1AD0C92D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575D1-8E6E-4F8E-BCC9-6A0720FA35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801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6B5BFC-8856-3C08-6BEB-608E914DF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882376-D928-53BE-F0FD-C4A4F440A8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6D428CB-85B2-32A2-E70F-B788A4298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E4A4EA9-ED66-FA44-9149-EC58BF2AD1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C85808F-D6AC-A7B6-D2E3-18CEFFADC4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267E8B6-0CE8-46BA-6879-DF0C6E474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2EB05-E644-4449-97AA-BA13CA5D7E2B}" type="datetimeFigureOut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A26C17E-19F6-E5A3-840D-08B0331F7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D50F321-2EB0-921C-9B12-483D975EC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575D1-8E6E-4F8E-BCC9-6A0720FA35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985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2205A9-872D-C1FC-98BA-8772B2A5C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F7695A3-FE42-0601-193E-74BD67EBB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2EB05-E644-4449-97AA-BA13CA5D7E2B}" type="datetimeFigureOut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B326503-3FA9-45F6-5B30-F8285800D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56C31D4-3140-1CDD-0D93-4DB300BA1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575D1-8E6E-4F8E-BCC9-6A0720FA35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369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B01394B-EE9A-0E27-E879-91C859A43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2EB05-E644-4449-97AA-BA13CA5D7E2B}" type="datetimeFigureOut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3DC6751-7A7E-8175-81B5-F6D611229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523E7B-C775-6C42-2C3C-C99A6D0BB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575D1-8E6E-4F8E-BCC9-6A0720FA35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219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4F46D2-E487-4999-C712-B411DB5C0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14FDB9-0646-D02E-9083-A36B6282A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661DB92-B504-BBFA-71D4-0419510DE4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D104C68-4699-0192-61C3-981A4F672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2EB05-E644-4449-97AA-BA13CA5D7E2B}" type="datetimeFigureOut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6A4424-46DA-E81C-F388-BC5C3B4E0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B35D4A-2BF3-3630-3C19-5D8F0008A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575D1-8E6E-4F8E-BCC9-6A0720FA35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792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F5462A-7168-53A7-A7FD-FDE05338F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794DBCA-5CDC-0268-3821-3BA93B44AC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4FEC476-E619-8677-49A9-72B74CDBA3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024ED76-2299-CD17-3234-00944600C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2EB05-E644-4449-97AA-BA13CA5D7E2B}" type="datetimeFigureOut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48E71E7-A383-C7BD-9CDD-1DBD989DC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82B852-9D4A-0940-D589-266EA94E0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575D1-8E6E-4F8E-BCC9-6A0720FA35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408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6FE9BD0-2ACB-BC06-41A0-DFCC321AE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8CF895-F2CB-67C9-E28B-08E1D3A96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F09ACB-1CDC-7CF9-8FAB-68D0996233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2EB05-E644-4449-97AA-BA13CA5D7E2B}" type="datetimeFigureOut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F5345E-A60B-675A-E6A4-03525981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F3F6A1-666F-FA92-7380-7099F27C7C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575D1-8E6E-4F8E-BCC9-6A0720FA35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771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ogb.stanford.edu/docs/leader_nodeprop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7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9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604D53B-5182-E8E7-ACFD-58C9ACCC4A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770" y="1278250"/>
            <a:ext cx="10684151" cy="1991979"/>
          </a:xfrm>
        </p:spPr>
        <p:txBody>
          <a:bodyPr anchor="b">
            <a:normAutofit/>
          </a:bodyPr>
          <a:lstStyle/>
          <a:p>
            <a:r>
              <a:rPr lang="en-US" altLang="zh-CN" sz="5200" b="1" dirty="0">
                <a:solidFill>
                  <a:schemeClr val="tx2"/>
                </a:solidFill>
              </a:rPr>
              <a:t>Propagation on Residuals</a:t>
            </a:r>
            <a:br>
              <a:rPr lang="en-US" altLang="zh-CN" sz="5200" b="1" dirty="0">
                <a:solidFill>
                  <a:schemeClr val="tx2"/>
                </a:solidFill>
              </a:rPr>
            </a:br>
            <a:r>
              <a:rPr lang="en-US" altLang="zh-CN" sz="5200" b="1" dirty="0">
                <a:solidFill>
                  <a:schemeClr val="tx2"/>
                </a:solidFill>
              </a:rPr>
              <a:t>and Rethinking</a:t>
            </a:r>
            <a:endParaRPr lang="zh-CN" altLang="en-US" sz="5200" b="1" dirty="0">
              <a:solidFill>
                <a:schemeClr val="tx2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C31D85E-F030-3094-EC2F-CCB69FC957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1241" y="3899309"/>
            <a:ext cx="9469211" cy="1942499"/>
          </a:xfrm>
        </p:spPr>
        <p:txBody>
          <a:bodyPr anchor="t">
            <a:noAutofit/>
          </a:bodyPr>
          <a:lstStyle/>
          <a:p>
            <a:r>
              <a:rPr lang="zh-CN" altLang="en-US" sz="2000" dirty="0">
                <a:solidFill>
                  <a:schemeClr val="tx2"/>
                </a:solidFill>
              </a:rPr>
              <a:t>马佳明</a:t>
            </a:r>
          </a:p>
          <a:p>
            <a:r>
              <a:rPr lang="en-US" altLang="zh-CN" sz="2000" dirty="0">
                <a:solidFill>
                  <a:schemeClr val="tx2"/>
                </a:solidFill>
              </a:rPr>
              <a:t>2023.09.20</a:t>
            </a:r>
          </a:p>
          <a:p>
            <a:r>
              <a:rPr lang="zh-CN" altLang="en-US" sz="2000" dirty="0">
                <a:solidFill>
                  <a:schemeClr val="tx2"/>
                </a:solidFill>
              </a:rPr>
              <a:t>中国科学技术大学 大数据学院 数据智能实验室</a:t>
            </a:r>
            <a:endParaRPr lang="en-US" altLang="zh-CN" sz="2000" dirty="0">
              <a:solidFill>
                <a:schemeClr val="tx2"/>
              </a:solidFill>
            </a:endParaRPr>
          </a:p>
        </p:txBody>
      </p:sp>
      <p:grpSp>
        <p:nvGrpSpPr>
          <p:cNvPr id="41" name="Group 11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42" name="Freeform: Shape 12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13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14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15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17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5" y="3658536"/>
            <a:ext cx="3655725" cy="2743201"/>
            <a:chOff x="-305" y="-1"/>
            <a:chExt cx="3832880" cy="2876136"/>
          </a:xfrm>
        </p:grpSpPr>
        <p:sp>
          <p:nvSpPr>
            <p:cNvPr id="47" name="Freeform: Shape 18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19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20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0" name="图片 49" descr="图片包含 文本&#10;&#10;描述已自动生成">
            <a:extLst>
              <a:ext uri="{FF2B5EF4-FFF2-40B4-BE49-F238E27FC236}">
                <a16:creationId xmlns:a16="http://schemas.microsoft.com/office/drawing/2014/main" id="{CAA7CFBA-CE4E-EF33-CB4B-9B397F6C32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95" b="39833"/>
          <a:stretch/>
        </p:blipFill>
        <p:spPr>
          <a:xfrm>
            <a:off x="8762993" y="6179872"/>
            <a:ext cx="3429007" cy="60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08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40EE41-2C5F-8B4B-3134-92F3E6274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071" y="252485"/>
            <a:ext cx="11436349" cy="6130289"/>
          </a:xfrm>
        </p:spPr>
        <p:txBody>
          <a:bodyPr>
            <a:normAutofit/>
          </a:bodyPr>
          <a:lstStyle/>
          <a:p>
            <a:r>
              <a:rPr lang="en-US" altLang="zh-CN" b="1" dirty="0"/>
              <a:t>1. Simplicial Label Propagation or GNNs. 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—— Semi-Supervised Learning Using Gaussian Fields and Harmonic Functions. Zhu &amp; etc., ICML 2003. </a:t>
            </a:r>
          </a:p>
          <a:p>
            <a:pPr marL="0" indent="0">
              <a:buNone/>
            </a:pP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9173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89D8FB-C80A-DE81-EE0D-F9596C815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400050"/>
            <a:ext cx="5973885" cy="1149351"/>
          </a:xfrm>
        </p:spPr>
        <p:txBody>
          <a:bodyPr>
            <a:normAutofit/>
          </a:bodyPr>
          <a:lstStyle/>
          <a:p>
            <a:r>
              <a:rPr lang="en-US" altLang="zh-CN" sz="3200" b="1" dirty="0"/>
              <a:t>. </a:t>
            </a:r>
            <a:br>
              <a:rPr lang="en-US" altLang="zh-CN" sz="3200" b="1" dirty="0">
                <a:latin typeface="+mn-lt"/>
              </a:rPr>
            </a:br>
            <a:endParaRPr lang="zh-CN" altLang="en-US" sz="3200" b="1" dirty="0">
              <a:latin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3FEA40D-10E8-7093-9718-B97F5AFE1821}"/>
              </a:ext>
            </a:extLst>
          </p:cNvPr>
          <p:cNvSpPr txBox="1"/>
          <p:nvPr/>
        </p:nvSpPr>
        <p:spPr>
          <a:xfrm>
            <a:off x="217269" y="6273284"/>
            <a:ext cx="11757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i="1" dirty="0">
                <a:solidFill>
                  <a:schemeClr val="bg1">
                    <a:lumMod val="50000"/>
                  </a:schemeClr>
                </a:solidFill>
              </a:rPr>
              <a:t>—— Semi-Supervised Learning Using Gaussian Fields and Harmonic Functions. Zhu &amp; etc., ICML 2003. 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834BCD1-CD98-AA71-4291-B264F02118F7}"/>
              </a:ext>
            </a:extLst>
          </p:cNvPr>
          <p:cNvGrpSpPr/>
          <p:nvPr/>
        </p:nvGrpSpPr>
        <p:grpSpPr>
          <a:xfrm>
            <a:off x="5997386" y="4242239"/>
            <a:ext cx="5738544" cy="1136606"/>
            <a:chOff x="3420636" y="3365500"/>
            <a:chExt cx="8771364" cy="173730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04773DC-02D0-FA99-140F-8D461B388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027" b="53496"/>
            <a:stretch/>
          </p:blipFill>
          <p:spPr>
            <a:xfrm>
              <a:off x="3420636" y="3365500"/>
              <a:ext cx="8771364" cy="154305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013B40E4-CECA-AE32-2109-40BA9AF85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3663950" y="4906825"/>
              <a:ext cx="8159750" cy="195977"/>
            </a:xfrm>
            <a:prstGeom prst="rect">
              <a:avLst/>
            </a:prstGeom>
          </p:spPr>
        </p:pic>
      </p:grpSp>
      <p:sp>
        <p:nvSpPr>
          <p:cNvPr id="8" name="标题 1">
            <a:extLst>
              <a:ext uri="{FF2B5EF4-FFF2-40B4-BE49-F238E27FC236}">
                <a16:creationId xmlns:a16="http://schemas.microsoft.com/office/drawing/2014/main" id="{805989E0-675D-9CD6-3000-F34A6C8B3232}"/>
              </a:ext>
            </a:extLst>
          </p:cNvPr>
          <p:cNvSpPr txBox="1">
            <a:spLocks/>
          </p:cNvSpPr>
          <p:nvPr/>
        </p:nvSpPr>
        <p:spPr>
          <a:xfrm>
            <a:off x="673100" y="400050"/>
            <a:ext cx="10598638" cy="1149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/>
              <a:t>1. Simplicial Label Propagation or GNNs</a:t>
            </a:r>
            <a:endParaRPr lang="zh-CN" altLang="en-US" sz="3200" b="1" dirty="0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7BB0A8C-ED6E-8D62-638E-8304F1136574}"/>
              </a:ext>
            </a:extLst>
          </p:cNvPr>
          <p:cNvGrpSpPr/>
          <p:nvPr/>
        </p:nvGrpSpPr>
        <p:grpSpPr>
          <a:xfrm>
            <a:off x="5869299" y="1837573"/>
            <a:ext cx="5568274" cy="1856095"/>
            <a:chOff x="590488" y="1617180"/>
            <a:chExt cx="10198162" cy="3399394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09E82EAE-D436-4222-4CFB-751DFAA9D6BA}"/>
                </a:ext>
              </a:extLst>
            </p:cNvPr>
            <p:cNvGrpSpPr/>
            <p:nvPr/>
          </p:nvGrpSpPr>
          <p:grpSpPr>
            <a:xfrm>
              <a:off x="590488" y="1617180"/>
              <a:ext cx="10198162" cy="3399394"/>
              <a:chOff x="590488" y="1617180"/>
              <a:chExt cx="10198162" cy="3399394"/>
            </a:xfrm>
          </p:grpSpPr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219B8ABF-1045-D114-562C-FC18AA30D2A1}"/>
                  </a:ext>
                </a:extLst>
              </p:cNvPr>
              <p:cNvGrpSpPr/>
              <p:nvPr/>
            </p:nvGrpSpPr>
            <p:grpSpPr>
              <a:xfrm>
                <a:off x="590488" y="1617180"/>
                <a:ext cx="10198162" cy="3399394"/>
                <a:chOff x="825438" y="1500527"/>
                <a:chExt cx="9340912" cy="3113643"/>
              </a:xfrm>
            </p:grpSpPr>
            <p:pic>
              <p:nvPicPr>
                <p:cNvPr id="12" name="图片 11">
                  <a:extLst>
                    <a:ext uri="{FF2B5EF4-FFF2-40B4-BE49-F238E27FC236}">
                      <a16:creationId xmlns:a16="http://schemas.microsoft.com/office/drawing/2014/main" id="{B846B738-9C40-F98F-23AC-2235EA2415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b="37025"/>
                <a:stretch/>
              </p:blipFill>
              <p:spPr>
                <a:xfrm>
                  <a:off x="1256242" y="1519930"/>
                  <a:ext cx="8910108" cy="3094240"/>
                </a:xfrm>
                <a:prstGeom prst="rect">
                  <a:avLst/>
                </a:prstGeom>
              </p:spPr>
            </p:pic>
            <p:pic>
              <p:nvPicPr>
                <p:cNvPr id="16" name="图片 15">
                  <a:extLst>
                    <a:ext uri="{FF2B5EF4-FFF2-40B4-BE49-F238E27FC236}">
                      <a16:creationId xmlns:a16="http://schemas.microsoft.com/office/drawing/2014/main" id="{55C45322-9484-592E-E7EA-D3D362EF5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138210" y="1549401"/>
                  <a:ext cx="715368" cy="436034"/>
                </a:xfrm>
                <a:prstGeom prst="rect">
                  <a:avLst/>
                </a:prstGeom>
              </p:spPr>
            </p:pic>
            <p:pic>
              <p:nvPicPr>
                <p:cNvPr id="18" name="图片 17">
                  <a:extLst>
                    <a:ext uri="{FF2B5EF4-FFF2-40B4-BE49-F238E27FC236}">
                      <a16:creationId xmlns:a16="http://schemas.microsoft.com/office/drawing/2014/main" id="{E2B78353-55C6-8E30-3F08-7CBD4A5A56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25438" y="1562969"/>
                  <a:ext cx="715368" cy="436034"/>
                </a:xfrm>
                <a:prstGeom prst="rect">
                  <a:avLst/>
                </a:prstGeom>
              </p:spPr>
            </p:pic>
            <p:pic>
              <p:nvPicPr>
                <p:cNvPr id="19" name="图片 18">
                  <a:extLst>
                    <a:ext uri="{FF2B5EF4-FFF2-40B4-BE49-F238E27FC236}">
                      <a16:creationId xmlns:a16="http://schemas.microsoft.com/office/drawing/2014/main" id="{1497F693-C5DB-453E-EFE5-4CDA2A4087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36362" y="1500527"/>
                  <a:ext cx="204884" cy="124882"/>
                </a:xfrm>
                <a:prstGeom prst="rect">
                  <a:avLst/>
                </a:prstGeom>
              </p:spPr>
            </p:pic>
          </p:grpSp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DF2F5CC9-DCEA-C582-B667-03E7AB6882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68832" y="4418016"/>
                <a:ext cx="2231643" cy="205471"/>
              </a:xfrm>
              <a:prstGeom prst="rect">
                <a:avLst/>
              </a:prstGeom>
            </p:spPr>
          </p:pic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B5ACD6F5-0390-65BE-4C37-47CF933825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flipV="1">
                <a:off x="6065710" y="4006542"/>
                <a:ext cx="1956337" cy="180123"/>
              </a:xfrm>
              <a:prstGeom prst="rect">
                <a:avLst/>
              </a:prstGeom>
            </p:spPr>
          </p:pic>
        </p:grpSp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C9A0C7F4-A537-B309-22DA-D5BB7CCC2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09097" y="3922792"/>
              <a:ext cx="326644" cy="393127"/>
            </a:xfrm>
            <a:prstGeom prst="rect">
              <a:avLst/>
            </a:prstGeom>
          </p:spPr>
        </p:pic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E2689D6B-CF3D-293F-C887-2E9BC127ED62}"/>
              </a:ext>
            </a:extLst>
          </p:cNvPr>
          <p:cNvSpPr txBox="1"/>
          <p:nvPr/>
        </p:nvSpPr>
        <p:spPr>
          <a:xfrm>
            <a:off x="673100" y="1402875"/>
            <a:ext cx="5844577" cy="4550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/>
              <a:t>LP assumptions: </a:t>
            </a:r>
          </a:p>
          <a:p>
            <a:pPr lvl="1">
              <a:lnSpc>
                <a:spcPct val="150000"/>
              </a:lnSpc>
            </a:pPr>
            <a:r>
              <a:rPr lang="en-US" altLang="zh-CN" sz="2800" dirty="0"/>
              <a:t>1. Homophily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/>
              <a:t>GNNs assumptions: </a:t>
            </a:r>
          </a:p>
          <a:p>
            <a:pPr lvl="1">
              <a:lnSpc>
                <a:spcPct val="150000"/>
              </a:lnSpc>
            </a:pPr>
            <a:r>
              <a:rPr lang="en-US" altLang="zh-CN" sz="2800" dirty="0"/>
              <a:t>1. Labels only depend on neighbor features. </a:t>
            </a:r>
          </a:p>
          <a:p>
            <a:pPr lvl="1">
              <a:lnSpc>
                <a:spcPct val="150000"/>
              </a:lnSpc>
            </a:pPr>
            <a:r>
              <a:rPr lang="en-US" altLang="zh-CN" sz="2800" dirty="0"/>
              <a:t>2. Features are informative. </a:t>
            </a:r>
            <a:endParaRPr lang="en-US" altLang="zh-CN" sz="2800" b="1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/>
              <a:t>Propagation </a:t>
            </a:r>
            <a:r>
              <a:rPr lang="zh-CN" altLang="en-US" sz="2800" b="1" dirty="0"/>
              <a:t>≈ </a:t>
            </a:r>
            <a:r>
              <a:rPr lang="en-US" altLang="zh-CN" sz="2800" b="1" dirty="0"/>
              <a:t>Smoothness</a:t>
            </a:r>
          </a:p>
        </p:txBody>
      </p:sp>
    </p:spTree>
    <p:extLst>
      <p:ext uri="{BB962C8B-B14F-4D97-AF65-F5344CB8AC3E}">
        <p14:creationId xmlns:p14="http://schemas.microsoft.com/office/powerpoint/2010/main" val="2374621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40EE41-2C5F-8B4B-3134-92F3E6274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071" y="252485"/>
            <a:ext cx="11436349" cy="6130289"/>
          </a:xfrm>
        </p:spPr>
        <p:txBody>
          <a:bodyPr>
            <a:normAutofit/>
          </a:bodyPr>
          <a:lstStyle/>
          <a:p>
            <a:r>
              <a:rPr lang="en-US" altLang="zh-CN" b="1" dirty="0"/>
              <a:t>1. Simplicial Label Propagation or GNNs. 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—— Semi-Supervised Learning Using Gaussian Fields and Harmonic Functions. Zhu &amp; etc., ICML 2003. </a:t>
            </a:r>
          </a:p>
          <a:p>
            <a:pPr marL="0" indent="0">
              <a:buNone/>
            </a:pP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b="1" dirty="0"/>
              <a:t>2. GNNs + Propagation. 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—— Predict then Propagate: Graph Neural Networks meet Personalized PageRank.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</a:rPr>
              <a:t>Gasteiger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&amp; etc., ICLR 2019. 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—— Unifying Graph Convolutional Neural Networks and Label Propagation. Wang &amp;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</a:rPr>
              <a:t>Leskovec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.,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</a:rPr>
              <a:t>ariXiv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2020. 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16699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AA447BF8-1247-5934-3218-9EF38C7C6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978" y="400050"/>
            <a:ext cx="6806922" cy="288642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E89D8FB-C80A-DE81-EE0D-F9596C815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400050"/>
            <a:ext cx="5628054" cy="1149351"/>
          </a:xfrm>
        </p:spPr>
        <p:txBody>
          <a:bodyPr>
            <a:normAutofit/>
          </a:bodyPr>
          <a:lstStyle/>
          <a:p>
            <a:r>
              <a:rPr lang="en-US" altLang="zh-CN" sz="3200" b="1" dirty="0"/>
              <a:t>2. GNNs + Propagation</a:t>
            </a:r>
            <a:endParaRPr lang="zh-CN" altLang="en-US" sz="32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08A256E-4670-4DA5-87A9-52F02AEB5B81}"/>
              </a:ext>
            </a:extLst>
          </p:cNvPr>
          <p:cNvSpPr txBox="1"/>
          <p:nvPr/>
        </p:nvSpPr>
        <p:spPr>
          <a:xfrm>
            <a:off x="217269" y="5994073"/>
            <a:ext cx="117574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i="1" dirty="0">
                <a:solidFill>
                  <a:schemeClr val="bg1">
                    <a:lumMod val="50000"/>
                  </a:schemeClr>
                </a:solidFill>
              </a:rPr>
              <a:t>—— Predict then Propagate: Graph Neural Networks meet Personalized PageRank. </a:t>
            </a:r>
            <a:r>
              <a:rPr lang="en-US" altLang="zh-CN" sz="1800" i="1" dirty="0" err="1">
                <a:solidFill>
                  <a:schemeClr val="bg1">
                    <a:lumMod val="50000"/>
                  </a:schemeClr>
                </a:solidFill>
              </a:rPr>
              <a:t>Gasteiger</a:t>
            </a:r>
            <a:r>
              <a:rPr lang="en-US" altLang="zh-CN" sz="1800" i="1" dirty="0">
                <a:solidFill>
                  <a:schemeClr val="bg1">
                    <a:lumMod val="50000"/>
                  </a:schemeClr>
                </a:solidFill>
              </a:rPr>
              <a:t> &amp; etc., ICLR 2019. </a:t>
            </a:r>
          </a:p>
          <a:p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</a:rPr>
              <a:t>—— The Anatomy of a Large-Scale Hypertextual Web Search Engine. Brin &amp; Page, Computer networks and ISDN  systems, 1998. </a:t>
            </a:r>
            <a:endParaRPr lang="zh-CN" altLang="en-US" i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EE13496-E0D6-2B7C-F495-1EC85DA67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022" y="3429000"/>
            <a:ext cx="7043225" cy="2565073"/>
          </a:xfrm>
          <a:prstGeom prst="rect">
            <a:avLst/>
          </a:prstGeom>
        </p:spPr>
      </p:pic>
      <p:sp>
        <p:nvSpPr>
          <p:cNvPr id="13" name="左大括号 12">
            <a:extLst>
              <a:ext uri="{FF2B5EF4-FFF2-40B4-BE49-F238E27FC236}">
                <a16:creationId xmlns:a16="http://schemas.microsoft.com/office/drawing/2014/main" id="{0EF87F3D-63F8-0581-C7EB-2A00C098FAC6}"/>
              </a:ext>
            </a:extLst>
          </p:cNvPr>
          <p:cNvSpPr/>
          <p:nvPr/>
        </p:nvSpPr>
        <p:spPr>
          <a:xfrm>
            <a:off x="5528628" y="5455920"/>
            <a:ext cx="105092" cy="331470"/>
          </a:xfrm>
          <a:prstGeom prst="leftBrace">
            <a:avLst>
              <a:gd name="adj1" fmla="val 41529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983158E-E843-B225-C7CA-867D94683BE7}"/>
              </a:ext>
            </a:extLst>
          </p:cNvPr>
          <p:cNvSpPr txBox="1"/>
          <p:nvPr/>
        </p:nvSpPr>
        <p:spPr>
          <a:xfrm>
            <a:off x="673100" y="1402875"/>
            <a:ext cx="5911850" cy="4550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PPNP &amp; APPNP: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u="sng" dirty="0"/>
              <a:t>GCN + PageRank :</a:t>
            </a:r>
          </a:p>
          <a:p>
            <a:pPr lvl="1">
              <a:lnSpc>
                <a:spcPct val="150000"/>
              </a:lnSpc>
            </a:pPr>
            <a:r>
              <a:rPr lang="en-US" altLang="zh-CN" sz="2800" dirty="0"/>
              <a:t>1. Personalization </a:t>
            </a:r>
          </a:p>
          <a:p>
            <a:pPr lvl="1">
              <a:lnSpc>
                <a:spcPct val="150000"/>
              </a:lnSpc>
            </a:pPr>
            <a:r>
              <a:rPr lang="en-US" altLang="zh-CN" sz="2800" dirty="0"/>
              <a:t>2. Approximation</a:t>
            </a:r>
          </a:p>
          <a:p>
            <a:pPr lvl="1">
              <a:lnSpc>
                <a:spcPct val="150000"/>
              </a:lnSpc>
            </a:pPr>
            <a:r>
              <a:rPr lang="en-US" altLang="zh-CN" sz="2800" dirty="0"/>
              <a:t>3. </a:t>
            </a:r>
            <a:r>
              <a:rPr lang="en-US" altLang="zh-CN" sz="2800" b="1" dirty="0"/>
              <a:t>Embedding</a:t>
            </a:r>
            <a:r>
              <a:rPr lang="en-US" altLang="zh-CN" sz="2800" dirty="0"/>
              <a:t> Propagation</a:t>
            </a:r>
          </a:p>
          <a:p>
            <a:pPr lvl="1">
              <a:lnSpc>
                <a:spcPct val="150000"/>
              </a:lnSpc>
            </a:pPr>
            <a:r>
              <a:rPr lang="en-US" altLang="zh-CN" sz="2800" dirty="0"/>
              <a:t>(</a:t>
            </a:r>
            <a:r>
              <a:rPr lang="zh-CN" altLang="en-US" sz="2800" dirty="0"/>
              <a:t>≈ </a:t>
            </a:r>
            <a:r>
              <a:rPr lang="en-US" altLang="zh-CN" sz="2800" dirty="0"/>
              <a:t>Feature Propagation)</a:t>
            </a:r>
          </a:p>
          <a:p>
            <a:pPr lvl="1">
              <a:lnSpc>
                <a:spcPct val="150000"/>
              </a:lnSpc>
            </a:pP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4194542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B983158E-E843-B225-C7CA-867D94683BE7}"/>
              </a:ext>
            </a:extLst>
          </p:cNvPr>
          <p:cNvSpPr txBox="1"/>
          <p:nvPr/>
        </p:nvSpPr>
        <p:spPr>
          <a:xfrm>
            <a:off x="673100" y="1402875"/>
            <a:ext cx="10140950" cy="4550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PPNP &amp; APPNP: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u="sng" dirty="0"/>
              <a:t>GCN + PageRank :</a:t>
            </a:r>
          </a:p>
          <a:p>
            <a:pPr lvl="1">
              <a:lnSpc>
                <a:spcPct val="150000"/>
              </a:lnSpc>
            </a:pPr>
            <a:r>
              <a:rPr lang="en-US" altLang="zh-CN" sz="2800" dirty="0"/>
              <a:t>1. Personalization</a:t>
            </a:r>
          </a:p>
          <a:p>
            <a:pPr lvl="1">
              <a:lnSpc>
                <a:spcPct val="150000"/>
              </a:lnSpc>
            </a:pPr>
            <a:r>
              <a:rPr lang="en-US" altLang="zh-CN" sz="2800" dirty="0"/>
              <a:t>2. Approximation</a:t>
            </a:r>
          </a:p>
          <a:p>
            <a:pPr lvl="1">
              <a:lnSpc>
                <a:spcPct val="150000"/>
              </a:lnSpc>
            </a:pPr>
            <a:r>
              <a:rPr lang="en-US" altLang="zh-CN" sz="2800" dirty="0"/>
              <a:t>3. </a:t>
            </a:r>
            <a:r>
              <a:rPr lang="en-US" altLang="zh-CN" sz="2800" b="1" dirty="0"/>
              <a:t>Embedding</a:t>
            </a:r>
            <a:r>
              <a:rPr lang="en-US" altLang="zh-CN" sz="2800" dirty="0"/>
              <a:t> Propagation (</a:t>
            </a:r>
            <a:r>
              <a:rPr lang="zh-CN" altLang="en-US" sz="2800" dirty="0"/>
              <a:t>≈ </a:t>
            </a:r>
            <a:r>
              <a:rPr lang="en-US" altLang="zh-CN" sz="2800" dirty="0"/>
              <a:t>Feature Propagation)</a:t>
            </a:r>
          </a:p>
          <a:p>
            <a:pPr lvl="1">
              <a:lnSpc>
                <a:spcPct val="150000"/>
              </a:lnSpc>
            </a:pPr>
            <a:r>
              <a:rPr lang="en-US" altLang="zh-CN" sz="2800" dirty="0"/>
              <a:t>4. No labels utilized during training and inference. </a:t>
            </a:r>
          </a:p>
          <a:p>
            <a:pPr lvl="1">
              <a:lnSpc>
                <a:spcPct val="150000"/>
              </a:lnSpc>
            </a:pPr>
            <a:r>
              <a:rPr lang="en-US" altLang="zh-CN" sz="2800" dirty="0"/>
              <a:t>5. Marginal improvement. 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E89D8FB-C80A-DE81-EE0D-F9596C815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400050"/>
            <a:ext cx="8388838" cy="1149351"/>
          </a:xfrm>
        </p:spPr>
        <p:txBody>
          <a:bodyPr>
            <a:normAutofit/>
          </a:bodyPr>
          <a:lstStyle/>
          <a:p>
            <a:r>
              <a:rPr lang="en-US" altLang="zh-CN" sz="3200" b="1" dirty="0"/>
              <a:t>2. GNNs + Propagation</a:t>
            </a:r>
            <a:endParaRPr lang="zh-CN" altLang="en-US" sz="32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08A256E-4670-4DA5-87A9-52F02AEB5B81}"/>
              </a:ext>
            </a:extLst>
          </p:cNvPr>
          <p:cNvSpPr txBox="1"/>
          <p:nvPr/>
        </p:nvSpPr>
        <p:spPr>
          <a:xfrm>
            <a:off x="114300" y="5986842"/>
            <a:ext cx="121665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i="1" dirty="0">
                <a:solidFill>
                  <a:schemeClr val="bg1">
                    <a:lumMod val="50000"/>
                  </a:schemeClr>
                </a:solidFill>
              </a:rPr>
              <a:t>—— Predict then Propagate: Graph Neural Networks meet Personalized PageRank. </a:t>
            </a:r>
            <a:r>
              <a:rPr lang="en-US" altLang="zh-CN" sz="1800" i="1" dirty="0" err="1">
                <a:solidFill>
                  <a:schemeClr val="bg1">
                    <a:lumMod val="50000"/>
                  </a:schemeClr>
                </a:solidFill>
              </a:rPr>
              <a:t>Gasteiger</a:t>
            </a:r>
            <a:r>
              <a:rPr lang="en-US" altLang="zh-CN" sz="1800" i="1" dirty="0">
                <a:solidFill>
                  <a:schemeClr val="bg1">
                    <a:lumMod val="50000"/>
                  </a:schemeClr>
                </a:solidFill>
              </a:rPr>
              <a:t> &amp; etc., ICLR 2019. </a:t>
            </a:r>
          </a:p>
          <a:p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</a:rPr>
              <a:t>—— The Anatomy of a Large-Scale Hypertextual Web Search Engine. Brin &amp; Page, Computer networks and ISDN  systems, 1998. </a:t>
            </a:r>
            <a:endParaRPr lang="zh-CN" altLang="en-US" i="1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FF24B52-6F69-B59E-5004-3EC4C272F444}"/>
              </a:ext>
            </a:extLst>
          </p:cNvPr>
          <p:cNvGrpSpPr/>
          <p:nvPr/>
        </p:nvGrpSpPr>
        <p:grpSpPr>
          <a:xfrm>
            <a:off x="5362379" y="2197565"/>
            <a:ext cx="6304468" cy="1502773"/>
            <a:chOff x="5362379" y="2197565"/>
            <a:chExt cx="6304468" cy="150277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5B2A5B0-EF31-7DAD-1209-137E4A979A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027" b="45072"/>
            <a:stretch/>
          </p:blipFill>
          <p:spPr>
            <a:xfrm>
              <a:off x="5362379" y="2197565"/>
              <a:ext cx="6304468" cy="1345739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B030B37-1C47-814D-B61E-8F2B0BACA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5715541" y="3560498"/>
              <a:ext cx="5822409" cy="139840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FFB75D41-9422-C3F7-436B-56B9AC5F34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57" t="7142" r="10996" b="25422"/>
          <a:stretch/>
        </p:blipFill>
        <p:spPr>
          <a:xfrm>
            <a:off x="5829300" y="201484"/>
            <a:ext cx="5346700" cy="194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808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BE8E7C76-6C80-BC2B-1687-84E675D7759A}"/>
              </a:ext>
            </a:extLst>
          </p:cNvPr>
          <p:cNvGrpSpPr/>
          <p:nvPr/>
        </p:nvGrpSpPr>
        <p:grpSpPr>
          <a:xfrm>
            <a:off x="5362379" y="2197565"/>
            <a:ext cx="6304468" cy="1832973"/>
            <a:chOff x="5362379" y="2197565"/>
            <a:chExt cx="6304468" cy="183297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5B2A5B0-EF31-7DAD-1209-137E4A979A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027" b="34437"/>
            <a:stretch/>
          </p:blipFill>
          <p:spPr>
            <a:xfrm>
              <a:off x="5362379" y="2197565"/>
              <a:ext cx="6304468" cy="1644527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B030B37-1C47-814D-B61E-8F2B0BACA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5715541" y="3890698"/>
              <a:ext cx="5822409" cy="139840"/>
            </a:xfrm>
            <a:prstGeom prst="rect">
              <a:avLst/>
            </a:prstGeom>
          </p:spPr>
        </p:pic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EE89D8FB-C80A-DE81-EE0D-F9596C815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400050"/>
            <a:ext cx="6917592" cy="1149351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latin typeface="+mj-ea"/>
              </a:rPr>
              <a:t>2. GNNs + Propagation</a:t>
            </a:r>
            <a:endParaRPr lang="zh-CN" altLang="en-US" sz="32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08A256E-4670-4DA5-87A9-52F02AEB5B81}"/>
              </a:ext>
            </a:extLst>
          </p:cNvPr>
          <p:cNvSpPr txBox="1"/>
          <p:nvPr/>
        </p:nvSpPr>
        <p:spPr>
          <a:xfrm>
            <a:off x="217269" y="6134784"/>
            <a:ext cx="117574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</a:rPr>
              <a:t>—— Unifying Graph Convolutional Neural Networks and Label Propagation. Wang &amp; </a:t>
            </a:r>
            <a:r>
              <a:rPr lang="en-US" altLang="zh-CN" i="1" dirty="0" err="1">
                <a:solidFill>
                  <a:schemeClr val="bg1">
                    <a:lumMod val="50000"/>
                  </a:schemeClr>
                </a:solidFill>
              </a:rPr>
              <a:t>Leskovec</a:t>
            </a:r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</a:rPr>
              <a:t>., </a:t>
            </a:r>
            <a:r>
              <a:rPr lang="en-US" altLang="zh-CN" i="1" dirty="0" err="1">
                <a:solidFill>
                  <a:schemeClr val="bg1">
                    <a:lumMod val="50000"/>
                  </a:schemeClr>
                </a:solidFill>
              </a:rPr>
              <a:t>ariXiv</a:t>
            </a:r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</a:rPr>
              <a:t> 2020.</a:t>
            </a:r>
          </a:p>
          <a:p>
            <a:r>
              <a:rPr lang="en-US" altLang="zh-CN" sz="1800" i="1" dirty="0">
                <a:solidFill>
                  <a:schemeClr val="bg1">
                    <a:lumMod val="50000"/>
                  </a:schemeClr>
                </a:solidFill>
              </a:rPr>
              <a:t>—— Graph Attention Networks.</a:t>
            </a:r>
            <a:r>
              <a:rPr lang="zh-CN" altLang="en-US" sz="18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800" i="1" dirty="0" err="1">
                <a:solidFill>
                  <a:schemeClr val="bg1">
                    <a:lumMod val="50000"/>
                  </a:schemeClr>
                </a:solidFill>
              </a:rPr>
              <a:t>Velickovic</a:t>
            </a:r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</a:rPr>
              <a:t> &amp; etc., ICLR 2018. </a:t>
            </a:r>
            <a:r>
              <a:rPr lang="en-US" altLang="zh-CN" sz="18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983158E-E843-B225-C7CA-867D94683BE7}"/>
              </a:ext>
            </a:extLst>
          </p:cNvPr>
          <p:cNvSpPr txBox="1"/>
          <p:nvPr/>
        </p:nvSpPr>
        <p:spPr>
          <a:xfrm>
            <a:off x="673099" y="1402875"/>
            <a:ext cx="10399347" cy="3258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GCN-LPA: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u="sng" dirty="0"/>
              <a:t>GCN + LPA :</a:t>
            </a:r>
          </a:p>
          <a:p>
            <a:pPr lvl="1">
              <a:lnSpc>
                <a:spcPct val="150000"/>
              </a:lnSpc>
            </a:pPr>
            <a:r>
              <a:rPr lang="en-US" altLang="zh-CN" sz="2800" dirty="0"/>
              <a:t>1. LPA during training weight. </a:t>
            </a:r>
          </a:p>
          <a:p>
            <a:pPr lvl="1">
              <a:lnSpc>
                <a:spcPct val="150000"/>
              </a:lnSpc>
            </a:pPr>
            <a:r>
              <a:rPr lang="en-US" altLang="zh-CN" sz="2800" dirty="0"/>
              <a:t>2. Overemphasis to Label.</a:t>
            </a:r>
          </a:p>
          <a:p>
            <a:pPr lvl="1">
              <a:lnSpc>
                <a:spcPct val="150000"/>
              </a:lnSpc>
            </a:pPr>
            <a:r>
              <a:rPr lang="en-US" altLang="zh-CN" sz="2800" dirty="0"/>
              <a:t>3. Depending on GNNs with </a:t>
            </a:r>
            <a:r>
              <a:rPr lang="en-US" altLang="zh-CN" sz="2800" b="1" dirty="0"/>
              <a:t>trainable weight edge </a:t>
            </a:r>
            <a:r>
              <a:rPr lang="en-US" altLang="zh-CN" sz="2800" dirty="0"/>
              <a:t>like GAT.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BD831AE-D3B0-5FB6-72CF-CE42A880B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3507" y="298450"/>
            <a:ext cx="5751691" cy="180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8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40EE41-2C5F-8B4B-3134-92F3E6274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071" y="252485"/>
            <a:ext cx="11436349" cy="6130289"/>
          </a:xfrm>
        </p:spPr>
        <p:txBody>
          <a:bodyPr>
            <a:normAutofit/>
          </a:bodyPr>
          <a:lstStyle/>
          <a:p>
            <a:r>
              <a:rPr lang="en-US" altLang="zh-CN" b="1" dirty="0"/>
              <a:t>1. Simplicial Label Propagation or GNNs. 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—— Semi-Supervised Learning Using Gaussian Fields and Harmonic Functions. Zhu &amp; etc., ICML 2003. </a:t>
            </a:r>
          </a:p>
          <a:p>
            <a:pPr marL="0" indent="0">
              <a:buNone/>
            </a:pP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b="1" dirty="0"/>
              <a:t>2. GNNs + Propagation. 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—— Predict then Propagate: Graph Neural Networks meet Personalized PageRank.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</a:rPr>
              <a:t>Gasteiger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&amp; etc., ICLR 2019. 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—— Unifying Graph Convolutional Neural Networks and Label Propagation. Wang &amp;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</a:rPr>
              <a:t>Leskovec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.,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</a:rPr>
              <a:t>ariXiv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2020. 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r>
              <a:rPr lang="en-US" altLang="zh-CN" b="1" dirty="0"/>
              <a:t>3. Not only Propagation on Feature but also done so on Label. 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—— Masked Label Prediction: Unified Message Passing Model for Semi-Supervised Classification. Shi &amp; etc., IJCAI 2021. </a:t>
            </a:r>
          </a:p>
          <a:p>
            <a:pPr marL="0" indent="0">
              <a:buNone/>
            </a:pP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12057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89D8FB-C80A-DE81-EE0D-F9596C815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400050"/>
            <a:ext cx="5337372" cy="1149351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latin typeface="+mj-ea"/>
              </a:rPr>
              <a:t>3. GNNs + L&amp;F Propagation</a:t>
            </a:r>
            <a:endParaRPr lang="zh-CN" altLang="en-US" sz="3200" b="1" dirty="0">
              <a:latin typeface="+mj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08A256E-4670-4DA5-87A9-52F02AEB5B81}"/>
              </a:ext>
            </a:extLst>
          </p:cNvPr>
          <p:cNvSpPr txBox="1"/>
          <p:nvPr/>
        </p:nvSpPr>
        <p:spPr>
          <a:xfrm>
            <a:off x="183099" y="6131562"/>
            <a:ext cx="11996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i="1" dirty="0">
                <a:solidFill>
                  <a:schemeClr val="bg1">
                    <a:lumMod val="50000"/>
                  </a:schemeClr>
                </a:solidFill>
              </a:rPr>
              <a:t>—— Masked Label Prediction: Unified Message Passing Model for Semi-Supervised Classification. Shi &amp; etc., IJCAI 2021.</a:t>
            </a:r>
          </a:p>
          <a:p>
            <a:r>
              <a:rPr lang="en-US" altLang="zh-CN" sz="1800" i="1" dirty="0">
                <a:solidFill>
                  <a:schemeClr val="bg1">
                    <a:lumMod val="50000"/>
                  </a:schemeClr>
                </a:solidFill>
              </a:rPr>
              <a:t>—— Training Sparse Neural Networks.</a:t>
            </a:r>
            <a:r>
              <a:rPr lang="zh-CN" altLang="en-US" sz="18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800" i="1" dirty="0">
                <a:solidFill>
                  <a:schemeClr val="bg1">
                    <a:lumMod val="50000"/>
                  </a:schemeClr>
                </a:solidFill>
              </a:rPr>
              <a:t>Srinivas</a:t>
            </a:r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</a:rPr>
              <a:t>&amp; etc., CVPR Workshops, 2017. </a:t>
            </a:r>
            <a:endParaRPr lang="zh-CN" altLang="en-US" i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983158E-E843-B225-C7CA-867D94683BE7}"/>
              </a:ext>
            </a:extLst>
          </p:cNvPr>
          <p:cNvSpPr txBox="1"/>
          <p:nvPr/>
        </p:nvSpPr>
        <p:spPr>
          <a:xfrm>
            <a:off x="673100" y="1402875"/>
            <a:ext cx="5337372" cy="2611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err="1"/>
              <a:t>UniMP</a:t>
            </a:r>
            <a:r>
              <a:rPr lang="en-US" altLang="zh-CN" sz="2800" b="1" dirty="0"/>
              <a:t>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u="sng" dirty="0"/>
              <a:t>GAT+  All Propagation:</a:t>
            </a:r>
          </a:p>
          <a:p>
            <a:pPr lvl="1">
              <a:lnSpc>
                <a:spcPct val="150000"/>
              </a:lnSpc>
            </a:pPr>
            <a:r>
              <a:rPr lang="en-US" altLang="zh-CN" sz="2800" dirty="0"/>
              <a:t>1. L&amp;F Propagation; </a:t>
            </a:r>
          </a:p>
          <a:p>
            <a:pPr lvl="1">
              <a:lnSpc>
                <a:spcPct val="150000"/>
              </a:lnSpc>
            </a:pPr>
            <a:r>
              <a:rPr lang="en-US" altLang="zh-CN" sz="2800" dirty="0"/>
              <a:t>2. Masked Known Label.</a:t>
            </a:r>
            <a:endParaRPr lang="en-US" altLang="zh-CN" sz="2800" u="sng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21C600-5C3E-CCAC-7DBD-D98453BE60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27"/>
          <a:stretch/>
        </p:blipFill>
        <p:spPr>
          <a:xfrm>
            <a:off x="6181529" y="3809428"/>
            <a:ext cx="5038922" cy="20876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7965A7A-9003-EEB4-4F58-6EB52161FC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86" b="2466"/>
          <a:stretch/>
        </p:blipFill>
        <p:spPr>
          <a:xfrm>
            <a:off x="5940228" y="165100"/>
            <a:ext cx="5761487" cy="355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41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89D8FB-C80A-DE81-EE0D-F9596C815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400050"/>
            <a:ext cx="5422900" cy="1149351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latin typeface="+mj-ea"/>
              </a:rPr>
              <a:t>3. GNNs + L&amp;F Propagation</a:t>
            </a:r>
            <a:endParaRPr lang="zh-CN" altLang="en-US" sz="3200" b="1" dirty="0">
              <a:latin typeface="+mj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983158E-E843-B225-C7CA-867D94683BE7}"/>
              </a:ext>
            </a:extLst>
          </p:cNvPr>
          <p:cNvSpPr txBox="1"/>
          <p:nvPr/>
        </p:nvSpPr>
        <p:spPr>
          <a:xfrm>
            <a:off x="673100" y="1402875"/>
            <a:ext cx="5337372" cy="3258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err="1"/>
              <a:t>UniMP</a:t>
            </a:r>
            <a:r>
              <a:rPr lang="en-US" altLang="zh-CN" sz="2800" b="1" dirty="0"/>
              <a:t>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u="sng" dirty="0"/>
              <a:t>GAT+  All Propagation:</a:t>
            </a:r>
          </a:p>
          <a:p>
            <a:pPr lvl="1">
              <a:lnSpc>
                <a:spcPct val="150000"/>
              </a:lnSpc>
            </a:pPr>
            <a:r>
              <a:rPr lang="en-US" altLang="zh-CN" sz="2800" dirty="0"/>
              <a:t>1. L&amp;F Propagation; </a:t>
            </a:r>
          </a:p>
          <a:p>
            <a:pPr lvl="1">
              <a:lnSpc>
                <a:spcPct val="150000"/>
              </a:lnSpc>
            </a:pPr>
            <a:r>
              <a:rPr lang="en-US" altLang="zh-CN" sz="2800" dirty="0"/>
              <a:t>2. Masked Known Label.</a:t>
            </a:r>
            <a:endParaRPr lang="en-US" altLang="zh-CN" sz="2800" u="sng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u="sng" dirty="0"/>
              <a:t>SOTA ! (2022.09)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44105F-A97A-BF16-EE8F-4B134030E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450" y="525599"/>
            <a:ext cx="6343650" cy="1754551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B80F8A8F-46BC-7B6A-2F2F-05EFE34624A2}"/>
              </a:ext>
            </a:extLst>
          </p:cNvPr>
          <p:cNvGrpSpPr/>
          <p:nvPr/>
        </p:nvGrpSpPr>
        <p:grpSpPr>
          <a:xfrm>
            <a:off x="6181529" y="2483106"/>
            <a:ext cx="5683250" cy="3211036"/>
            <a:chOff x="6096000" y="2311925"/>
            <a:chExt cx="5683250" cy="321103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0A227CB-0045-4B5F-EDC6-E260F4958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2311925"/>
              <a:ext cx="5683250" cy="3211036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A6D311C-89E1-20D7-1D6D-0DC46ED93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24332" y="2482759"/>
              <a:ext cx="764382" cy="171528"/>
            </a:xfrm>
            <a:prstGeom prst="rect">
              <a:avLst/>
            </a:prstGeom>
          </p:spPr>
        </p:pic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256E0587-5180-04DC-33AA-8EA6DEFF5A64}"/>
              </a:ext>
            </a:extLst>
          </p:cNvPr>
          <p:cNvSpPr txBox="1"/>
          <p:nvPr/>
        </p:nvSpPr>
        <p:spPr>
          <a:xfrm>
            <a:off x="183099" y="6131562"/>
            <a:ext cx="11996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i="1" dirty="0">
                <a:solidFill>
                  <a:schemeClr val="bg1">
                    <a:lumMod val="50000"/>
                  </a:schemeClr>
                </a:solidFill>
              </a:rPr>
              <a:t>—— Masked Label Prediction: Unified Message Passing Model for Semi-Supervised Classification. Shi &amp; etc., IJCAI 2021.</a:t>
            </a:r>
          </a:p>
          <a:p>
            <a:r>
              <a:rPr lang="en-US" altLang="zh-CN" sz="1800" i="1" dirty="0">
                <a:solidFill>
                  <a:schemeClr val="bg1">
                    <a:lumMod val="50000"/>
                  </a:schemeClr>
                </a:solidFill>
              </a:rPr>
              <a:t>—— Training Sparse Neural Networks.</a:t>
            </a:r>
            <a:r>
              <a:rPr lang="zh-CN" altLang="en-US" sz="18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800" i="1" dirty="0">
                <a:solidFill>
                  <a:schemeClr val="bg1">
                    <a:lumMod val="50000"/>
                  </a:schemeClr>
                </a:solidFill>
              </a:rPr>
              <a:t>Srinivas</a:t>
            </a:r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</a:rPr>
              <a:t>&amp; etc., CVPR Workshops, 2017. 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382177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5604D53B-5182-E8E7-ACFD-58C9ACCC4A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3250" y="2581511"/>
            <a:ext cx="6105194" cy="1694977"/>
          </a:xfrm>
        </p:spPr>
        <p:txBody>
          <a:bodyPr>
            <a:normAutofit/>
          </a:bodyPr>
          <a:lstStyle/>
          <a:p>
            <a:r>
              <a:rPr lang="en-US" altLang="zh-CN" sz="5200" b="1" dirty="0">
                <a:solidFill>
                  <a:schemeClr val="tx2"/>
                </a:solidFill>
              </a:rPr>
              <a:t>4. Propagation on </a:t>
            </a:r>
            <a:r>
              <a:rPr lang="en-US" altLang="zh-CN" sz="5200" b="1" u="sng" dirty="0">
                <a:solidFill>
                  <a:schemeClr val="tx2"/>
                </a:solidFill>
              </a:rPr>
              <a:t>Residuals</a:t>
            </a:r>
          </a:p>
        </p:txBody>
      </p:sp>
    </p:spTree>
    <p:extLst>
      <p:ext uri="{BB962C8B-B14F-4D97-AF65-F5344CB8AC3E}">
        <p14:creationId xmlns:p14="http://schemas.microsoft.com/office/powerpoint/2010/main" val="117435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01EEC9C-DF7A-BC80-22FD-3AD6A3833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343335"/>
            <a:ext cx="4977976" cy="1454051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tx2"/>
                </a:solidFill>
              </a:rPr>
              <a:t>Content</a:t>
            </a:r>
            <a:endParaRPr lang="zh-CN" altLang="en-US" b="1" dirty="0">
              <a:solidFill>
                <a:schemeClr val="tx2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42088E-BDF0-717A-2DDF-0F35FB7F6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" y="1896045"/>
            <a:ext cx="10841229" cy="3639289"/>
          </a:xfrm>
        </p:spPr>
        <p:txBody>
          <a:bodyPr anchor="ctr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tx2"/>
                </a:solidFill>
              </a:rPr>
              <a:t>Few-Shot on Graph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tx2"/>
                </a:solidFill>
              </a:rPr>
              <a:t>Scenarios and Definition of Transductive</a:t>
            </a:r>
            <a:r>
              <a:rPr lang="zh-CN" altLang="en-US" sz="3200" dirty="0">
                <a:solidFill>
                  <a:schemeClr val="tx2"/>
                </a:solidFill>
              </a:rPr>
              <a:t> </a:t>
            </a:r>
            <a:r>
              <a:rPr lang="en-US" altLang="zh-CN" sz="3200" dirty="0">
                <a:solidFill>
                  <a:schemeClr val="tx2"/>
                </a:solidFill>
              </a:rPr>
              <a:t>Node</a:t>
            </a:r>
            <a:r>
              <a:rPr lang="zh-CN" altLang="en-US" sz="3200" dirty="0">
                <a:solidFill>
                  <a:schemeClr val="tx2"/>
                </a:solidFill>
              </a:rPr>
              <a:t> </a:t>
            </a:r>
            <a:r>
              <a:rPr lang="en-US" altLang="zh-CN" sz="3200" dirty="0">
                <a:solidFill>
                  <a:schemeClr val="tx2"/>
                </a:solidFill>
              </a:rPr>
              <a:t>Classification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tx2"/>
                </a:solidFill>
              </a:rPr>
              <a:t>Traditional Method for TNC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tx2"/>
                </a:solidFill>
              </a:rPr>
              <a:t>Propagation on </a:t>
            </a:r>
            <a:r>
              <a:rPr lang="en-US" altLang="zh-CN" sz="3200" b="1" u="sng" dirty="0">
                <a:solidFill>
                  <a:schemeClr val="tx2"/>
                </a:solidFill>
              </a:rPr>
              <a:t>Residuals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tx2"/>
                </a:solidFill>
              </a:rPr>
              <a:t>Rethinking about Future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5671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40EE41-2C5F-8B4B-3134-92F3E6274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950" y="483969"/>
            <a:ext cx="11874499" cy="5661462"/>
          </a:xfrm>
        </p:spPr>
        <p:txBody>
          <a:bodyPr>
            <a:normAutofit/>
          </a:bodyPr>
          <a:lstStyle/>
          <a:p>
            <a:r>
              <a:rPr lang="en-US" altLang="zh-CN" b="1" dirty="0"/>
              <a:t>1. LP on residuals. 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—— Residual Correlation in Graph Neural Network Regression. Jia &amp; Benson, KDD 2020. 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80065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964D872E-4D76-F8A3-99AD-9552F4A42FEF}"/>
              </a:ext>
            </a:extLst>
          </p:cNvPr>
          <p:cNvGrpSpPr/>
          <p:nvPr/>
        </p:nvGrpSpPr>
        <p:grpSpPr>
          <a:xfrm>
            <a:off x="1874345" y="2084549"/>
            <a:ext cx="9161955" cy="4190665"/>
            <a:chOff x="1045670" y="2075880"/>
            <a:chExt cx="9161955" cy="4190665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1DFA7590-EFD9-FCD3-7A76-3D687A21D1DA}"/>
                </a:ext>
              </a:extLst>
            </p:cNvPr>
            <p:cNvGrpSpPr/>
            <p:nvPr/>
          </p:nvGrpSpPr>
          <p:grpSpPr>
            <a:xfrm>
              <a:off x="1045670" y="2075880"/>
              <a:ext cx="9161955" cy="4172520"/>
              <a:chOff x="1045670" y="2075880"/>
              <a:chExt cx="9161955" cy="4172520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6C108C8E-EE19-9CD6-68A6-70A607C3D4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34294"/>
              <a:stretch/>
            </p:blipFill>
            <p:spPr>
              <a:xfrm>
                <a:off x="1045670" y="2075880"/>
                <a:ext cx="8828579" cy="4121966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6EA86BC4-003E-3F95-80CE-EB9C77D3EA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32850" y="2871941"/>
                <a:ext cx="806450" cy="799946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C7670924-6949-7D32-15F8-1BFA30E3D4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26525" y="3551075"/>
                <a:ext cx="1181100" cy="2697325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169093A2-D51D-6601-5207-970B5DAC0A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10014" y="5818870"/>
                <a:ext cx="433022" cy="429530"/>
              </a:xfrm>
              <a:prstGeom prst="rect">
                <a:avLst/>
              </a:prstGeom>
            </p:spPr>
          </p:pic>
        </p:grp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0CFB851E-36C2-4308-72EF-3918D7A85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40512" y="5818870"/>
              <a:ext cx="346729" cy="447675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0A004578-FBC8-9D1A-E2C6-6FE4DC181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18747" y="5800725"/>
              <a:ext cx="346729" cy="447675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F1866D0A-FC57-5AEF-0D24-D49EE762F5AE}"/>
              </a:ext>
            </a:extLst>
          </p:cNvPr>
          <p:cNvSpPr txBox="1"/>
          <p:nvPr/>
        </p:nvSpPr>
        <p:spPr>
          <a:xfrm>
            <a:off x="238573" y="196380"/>
            <a:ext cx="117148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+mj-lt"/>
              </a:rPr>
              <a:t>1. LP on residuals for improving GNN regression algorithms.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FFB1A99-1FA1-E799-788C-2B388DFDC537}"/>
              </a:ext>
            </a:extLst>
          </p:cNvPr>
          <p:cNvSpPr txBox="1"/>
          <p:nvPr/>
        </p:nvSpPr>
        <p:spPr>
          <a:xfrm>
            <a:off x="238573" y="6351035"/>
            <a:ext cx="90812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</a:rPr>
              <a:t>—— Residual Correlation in Graph Neural Network Regression. Jia &amp; Benson, KDD 2020.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AF9A0D4-F8B4-9A6F-5258-DFE6AB28C560}"/>
              </a:ext>
            </a:extLst>
          </p:cNvPr>
          <p:cNvSpPr txBox="1"/>
          <p:nvPr/>
        </p:nvSpPr>
        <p:spPr>
          <a:xfrm>
            <a:off x="549274" y="795421"/>
            <a:ext cx="11191876" cy="13193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Claim: </a:t>
            </a:r>
            <a:r>
              <a:rPr lang="en-US" altLang="zh-CN" sz="2800" dirty="0"/>
              <a:t>GNNs tend to generate biased predictions, resulting in residuals. 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/>
              <a:t>Reason:  </a:t>
            </a:r>
            <a:r>
              <a:rPr lang="en-US" altLang="zh-CN" sz="2800" dirty="0"/>
              <a:t>Labels and features are not necessarily strongly correlated.</a:t>
            </a:r>
          </a:p>
        </p:txBody>
      </p:sp>
    </p:spTree>
    <p:extLst>
      <p:ext uri="{BB962C8B-B14F-4D97-AF65-F5344CB8AC3E}">
        <p14:creationId xmlns:p14="http://schemas.microsoft.com/office/powerpoint/2010/main" val="3980452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964D872E-4D76-F8A3-99AD-9552F4A42FEF}"/>
              </a:ext>
            </a:extLst>
          </p:cNvPr>
          <p:cNvGrpSpPr/>
          <p:nvPr/>
        </p:nvGrpSpPr>
        <p:grpSpPr>
          <a:xfrm>
            <a:off x="1874345" y="2084549"/>
            <a:ext cx="9161955" cy="4190665"/>
            <a:chOff x="1045670" y="2075880"/>
            <a:chExt cx="9161955" cy="4190665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1DFA7590-EFD9-FCD3-7A76-3D687A21D1DA}"/>
                </a:ext>
              </a:extLst>
            </p:cNvPr>
            <p:cNvGrpSpPr/>
            <p:nvPr/>
          </p:nvGrpSpPr>
          <p:grpSpPr>
            <a:xfrm>
              <a:off x="1045670" y="2075880"/>
              <a:ext cx="9161955" cy="4172520"/>
              <a:chOff x="1045670" y="2075880"/>
              <a:chExt cx="9161955" cy="4172520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6C108C8E-EE19-9CD6-68A6-70A607C3D4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34294"/>
              <a:stretch/>
            </p:blipFill>
            <p:spPr>
              <a:xfrm>
                <a:off x="1045670" y="2075880"/>
                <a:ext cx="8828579" cy="4121966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6EA86BC4-003E-3F95-80CE-EB9C77D3EA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32850" y="2871941"/>
                <a:ext cx="806450" cy="799946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C7670924-6949-7D32-15F8-1BFA30E3D4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26525" y="3551075"/>
                <a:ext cx="1181100" cy="2697325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169093A2-D51D-6601-5207-970B5DAC0A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10014" y="5818870"/>
                <a:ext cx="433022" cy="429530"/>
              </a:xfrm>
              <a:prstGeom prst="rect">
                <a:avLst/>
              </a:prstGeom>
            </p:spPr>
          </p:pic>
        </p:grp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0CFB851E-36C2-4308-72EF-3918D7A85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40512" y="5818870"/>
              <a:ext cx="346729" cy="447675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0A004578-FBC8-9D1A-E2C6-6FE4DC181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18747" y="5800725"/>
              <a:ext cx="346729" cy="447675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F1866D0A-FC57-5AEF-0D24-D49EE762F5AE}"/>
              </a:ext>
            </a:extLst>
          </p:cNvPr>
          <p:cNvSpPr txBox="1"/>
          <p:nvPr/>
        </p:nvSpPr>
        <p:spPr>
          <a:xfrm>
            <a:off x="238573" y="196380"/>
            <a:ext cx="117148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+mj-lt"/>
              </a:rPr>
              <a:t>1. LP on residuals for improving GNN regression algorithms.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FFB1A99-1FA1-E799-788C-2B388DFDC537}"/>
              </a:ext>
            </a:extLst>
          </p:cNvPr>
          <p:cNvSpPr txBox="1"/>
          <p:nvPr/>
        </p:nvSpPr>
        <p:spPr>
          <a:xfrm>
            <a:off x="238573" y="6351035"/>
            <a:ext cx="90812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</a:rPr>
              <a:t>—— Residual Correlation in Graph Neural Network Regression. Jia &amp; Benson, KDD 2020.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AF9A0D4-F8B4-9A6F-5258-DFE6AB28C560}"/>
              </a:ext>
            </a:extLst>
          </p:cNvPr>
          <p:cNvSpPr txBox="1"/>
          <p:nvPr/>
        </p:nvSpPr>
        <p:spPr>
          <a:xfrm>
            <a:off x="549274" y="795421"/>
            <a:ext cx="11001376" cy="13193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Problem: </a:t>
            </a:r>
            <a:r>
              <a:rPr lang="en-US" altLang="zh-CN" sz="2800" dirty="0"/>
              <a:t>LPA appended can not figure out this situation. 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/>
              <a:t>Reason:  </a:t>
            </a:r>
            <a:r>
              <a:rPr lang="en-US" altLang="zh-CN" sz="2800" dirty="0"/>
              <a:t>The pseudo-label distribution has changed. </a:t>
            </a:r>
          </a:p>
        </p:txBody>
      </p:sp>
    </p:spTree>
    <p:extLst>
      <p:ext uri="{BB962C8B-B14F-4D97-AF65-F5344CB8AC3E}">
        <p14:creationId xmlns:p14="http://schemas.microsoft.com/office/powerpoint/2010/main" val="3081012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C108C8E-EE19-9CD6-68A6-70A607C3D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811" y="1080645"/>
            <a:ext cx="7011189" cy="498193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1866D0A-FC57-5AEF-0D24-D49EE762F5AE}"/>
              </a:ext>
            </a:extLst>
          </p:cNvPr>
          <p:cNvSpPr txBox="1"/>
          <p:nvPr/>
        </p:nvSpPr>
        <p:spPr>
          <a:xfrm>
            <a:off x="238573" y="196380"/>
            <a:ext cx="117148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+mj-lt"/>
              </a:rPr>
              <a:t>1. LP on residuals for improving GNN regression algorithms.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FFB1A99-1FA1-E799-788C-2B388DFDC537}"/>
              </a:ext>
            </a:extLst>
          </p:cNvPr>
          <p:cNvSpPr txBox="1"/>
          <p:nvPr/>
        </p:nvSpPr>
        <p:spPr>
          <a:xfrm>
            <a:off x="238573" y="6351035"/>
            <a:ext cx="90812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</a:rPr>
              <a:t>—— Residual Correlation in Graph Neural Network Regression. Jia &amp; Benson, KDD 2020.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5E3923-0A1B-EB68-749E-145F960B840C}"/>
              </a:ext>
            </a:extLst>
          </p:cNvPr>
          <p:cNvSpPr txBox="1"/>
          <p:nvPr/>
        </p:nvSpPr>
        <p:spPr>
          <a:xfrm>
            <a:off x="549274" y="795421"/>
            <a:ext cx="11001376" cy="673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Solution: </a:t>
            </a:r>
            <a:r>
              <a:rPr lang="en-US" altLang="zh-CN" sz="2800" dirty="0"/>
              <a:t>Residual Propagation 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E27C55F-7B31-E9C2-6D22-D019009797E3}"/>
              </a:ext>
            </a:extLst>
          </p:cNvPr>
          <p:cNvSpPr txBox="1"/>
          <p:nvPr/>
        </p:nvSpPr>
        <p:spPr>
          <a:xfrm>
            <a:off x="549274" y="1698450"/>
            <a:ext cx="4943476" cy="2815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000" dirty="0"/>
              <a:t>B</a:t>
            </a:r>
            <a:r>
              <a:rPr lang="zh-CN" altLang="en-US" sz="2000" dirty="0"/>
              <a:t>ase prediction. 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000" dirty="0"/>
              <a:t>R</a:t>
            </a:r>
            <a:r>
              <a:rPr lang="zh-CN" altLang="en-US" sz="2000" dirty="0"/>
              <a:t>esidual </a:t>
            </a:r>
            <a:r>
              <a:rPr lang="en-US" altLang="zh-CN" sz="2000" dirty="0"/>
              <a:t>Cal. </a:t>
            </a:r>
            <a:r>
              <a:rPr lang="zh-CN" altLang="en-US" sz="2000" dirty="0"/>
              <a:t>on labeled nodes</a:t>
            </a:r>
            <a:r>
              <a:rPr lang="en-US" altLang="zh-CN" sz="2000" dirty="0"/>
              <a:t>.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000" dirty="0"/>
              <a:t>R</a:t>
            </a:r>
            <a:r>
              <a:rPr lang="zh-CN" altLang="en-US" sz="2000" dirty="0"/>
              <a:t>esidual propagation</a:t>
            </a:r>
            <a:r>
              <a:rPr lang="en-US" altLang="zh-CN" sz="2000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000" dirty="0"/>
              <a:t>Final prediction 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      = smoothed residual + base prediction 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     (= true value on labeled nodes)</a:t>
            </a:r>
          </a:p>
        </p:txBody>
      </p:sp>
    </p:spTree>
    <p:extLst>
      <p:ext uri="{BB962C8B-B14F-4D97-AF65-F5344CB8AC3E}">
        <p14:creationId xmlns:p14="http://schemas.microsoft.com/office/powerpoint/2010/main" val="1036746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1866D0A-FC57-5AEF-0D24-D49EE762F5AE}"/>
              </a:ext>
            </a:extLst>
          </p:cNvPr>
          <p:cNvSpPr txBox="1"/>
          <p:nvPr/>
        </p:nvSpPr>
        <p:spPr>
          <a:xfrm>
            <a:off x="238573" y="196380"/>
            <a:ext cx="117148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+mj-lt"/>
              </a:rPr>
              <a:t>1. LP on residuals for improving GNN regression algorithms.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FFB1A99-1FA1-E799-788C-2B388DFDC537}"/>
              </a:ext>
            </a:extLst>
          </p:cNvPr>
          <p:cNvSpPr txBox="1"/>
          <p:nvPr/>
        </p:nvSpPr>
        <p:spPr>
          <a:xfrm>
            <a:off x="238573" y="6351035"/>
            <a:ext cx="90812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</a:rPr>
              <a:t>—— Residual Correlation in Graph Neural Network Regression. Jia &amp; Benson, KDD 2020.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6340F8B-072E-E2F6-9E7D-81BF82CE2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54" y="1204583"/>
            <a:ext cx="11250891" cy="444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072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40EE41-2C5F-8B4B-3134-92F3E6274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950" y="483969"/>
            <a:ext cx="11874499" cy="5661462"/>
          </a:xfrm>
        </p:spPr>
        <p:txBody>
          <a:bodyPr>
            <a:normAutofit/>
          </a:bodyPr>
          <a:lstStyle/>
          <a:p>
            <a:r>
              <a:rPr lang="en-US" altLang="zh-CN" b="1" dirty="0"/>
              <a:t>1. LP on residuals. 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—— Residual Correlation in Graph Neural Network Regression. Jia &amp; Benson, KDD 2020. </a:t>
            </a:r>
          </a:p>
          <a:p>
            <a:endParaRPr lang="en-US" altLang="zh-CN" dirty="0"/>
          </a:p>
          <a:p>
            <a:r>
              <a:rPr lang="en-US" altLang="zh-CN" b="1" dirty="0"/>
              <a:t>2. Using LP on residuals but removing GNNs altogether. 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—— Combining Label Propagation and Simple Models Out-performs Graph Neural Networks. Huang et al., ICLR 2021. 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910165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6400E73-76DF-204D-0CEA-08D5E8100C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85"/>
          <a:stretch/>
        </p:blipFill>
        <p:spPr>
          <a:xfrm>
            <a:off x="1457086" y="1318846"/>
            <a:ext cx="9277827" cy="430682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146AE83-D553-B97F-71BB-9ACA62283AEF}"/>
              </a:ext>
            </a:extLst>
          </p:cNvPr>
          <p:cNvSpPr txBox="1"/>
          <p:nvPr/>
        </p:nvSpPr>
        <p:spPr>
          <a:xfrm>
            <a:off x="171832" y="226104"/>
            <a:ext cx="121459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+mj-lt"/>
              </a:rPr>
              <a:t>2. Using LP but removing GNNs altogether for good classification performance.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B4232B8-3BAA-682E-C411-45827BB5E52D}"/>
              </a:ext>
            </a:extLst>
          </p:cNvPr>
          <p:cNvSpPr txBox="1"/>
          <p:nvPr/>
        </p:nvSpPr>
        <p:spPr>
          <a:xfrm>
            <a:off x="171832" y="6351464"/>
            <a:ext cx="11850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</a:rPr>
              <a:t>—— Combining Label Propagation and Simple Models Out-performs Graph Neural Networks. Huang et al., ICLR 2021. </a:t>
            </a:r>
          </a:p>
        </p:txBody>
      </p:sp>
    </p:spTree>
    <p:extLst>
      <p:ext uri="{BB962C8B-B14F-4D97-AF65-F5344CB8AC3E}">
        <p14:creationId xmlns:p14="http://schemas.microsoft.com/office/powerpoint/2010/main" val="1825615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6">
            <a:extLst>
              <a:ext uri="{FF2B5EF4-FFF2-40B4-BE49-F238E27FC236}">
                <a16:creationId xmlns:a16="http://schemas.microsoft.com/office/drawing/2014/main" id="{AAB0F62B-977D-4DD3-8796-EBFA85D7F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F969FC3-D401-5140-9B93-32A9D041628C}"/>
              </a:ext>
            </a:extLst>
          </p:cNvPr>
          <p:cNvSpPr txBox="1"/>
          <p:nvPr/>
        </p:nvSpPr>
        <p:spPr>
          <a:xfrm>
            <a:off x="123022" y="236892"/>
            <a:ext cx="6804828" cy="1234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4400" b="1" dirty="0">
                <a:latin typeface="+mj-lt"/>
                <a:ea typeface="+mj-ea"/>
                <a:cs typeface="+mj-cs"/>
              </a:rPr>
              <a:t>Leaderboard</a:t>
            </a:r>
            <a:r>
              <a:rPr lang="en-US" altLang="zh-CN" sz="2800" dirty="0"/>
              <a:t> </a:t>
            </a:r>
            <a:r>
              <a:rPr lang="en-US" altLang="zh-CN" sz="2800" b="1" dirty="0"/>
              <a:t>for</a:t>
            </a:r>
            <a:r>
              <a:rPr lang="en-US" altLang="zh-CN" sz="2800" dirty="0"/>
              <a:t> </a:t>
            </a:r>
            <a:r>
              <a:rPr lang="en-US" altLang="zh-CN" sz="2800" b="1" dirty="0" err="1">
                <a:solidFill>
                  <a:srgbClr val="00B0F0"/>
                </a:solidFill>
              </a:rPr>
              <a:t>ogbn</a:t>
            </a:r>
            <a:r>
              <a:rPr lang="en-US" altLang="zh-CN" sz="2800" b="1" dirty="0">
                <a:solidFill>
                  <a:srgbClr val="00B0F0"/>
                </a:solidFill>
              </a:rPr>
              <a:t>-products</a:t>
            </a:r>
            <a:r>
              <a:rPr lang="en-US" altLang="zh-CN" sz="2800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hlinkClick r:id="rId2"/>
              </a:rPr>
              <a:t>——https://ogb.stanford.edu/docs/leader_nodeprop/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3608FD4-EE70-A3D0-3DD9-C869CF57FD41}"/>
              </a:ext>
            </a:extLst>
          </p:cNvPr>
          <p:cNvGrpSpPr/>
          <p:nvPr/>
        </p:nvGrpSpPr>
        <p:grpSpPr>
          <a:xfrm>
            <a:off x="6798624" y="-12784"/>
            <a:ext cx="5168952" cy="6883567"/>
            <a:chOff x="6798624" y="44884"/>
            <a:chExt cx="5168952" cy="6883567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5376C969-B9A2-CDBB-77FA-A604A138353C}"/>
                </a:ext>
              </a:extLst>
            </p:cNvPr>
            <p:cNvGrpSpPr>
              <a:grpSpLocks/>
            </p:cNvGrpSpPr>
            <p:nvPr/>
          </p:nvGrpSpPr>
          <p:grpSpPr>
            <a:xfrm>
              <a:off x="6798624" y="44884"/>
              <a:ext cx="5168952" cy="6883567"/>
              <a:chOff x="7023048" y="16888"/>
              <a:chExt cx="5168952" cy="6883567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D3C9882D-2BFE-4739-5D79-D443472974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23048" y="16888"/>
                <a:ext cx="5165903" cy="3603218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E38AD16C-60B8-8504-2B7B-819AD3A4E5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26096" y="3620106"/>
                <a:ext cx="5165904" cy="3280349"/>
              </a:xfrm>
              <a:prstGeom prst="rect">
                <a:avLst/>
              </a:prstGeom>
            </p:spPr>
          </p:pic>
        </p:grp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3EFF1F29-C090-68A7-3BE8-2CB83207EF9B}"/>
                </a:ext>
              </a:extLst>
            </p:cNvPr>
            <p:cNvSpPr/>
            <p:nvPr/>
          </p:nvSpPr>
          <p:spPr>
            <a:xfrm>
              <a:off x="7634760" y="861874"/>
              <a:ext cx="156632" cy="13767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74C5B48C-4E69-FC09-0093-2FCF388EC841}"/>
                </a:ext>
              </a:extLst>
            </p:cNvPr>
            <p:cNvSpPr/>
            <p:nvPr/>
          </p:nvSpPr>
          <p:spPr>
            <a:xfrm>
              <a:off x="7905693" y="1069307"/>
              <a:ext cx="156632" cy="13767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84C595E9-45B4-8D44-3E1A-DFF0594EDCAE}"/>
                </a:ext>
              </a:extLst>
            </p:cNvPr>
            <p:cNvSpPr/>
            <p:nvPr/>
          </p:nvSpPr>
          <p:spPr>
            <a:xfrm>
              <a:off x="7867593" y="1391041"/>
              <a:ext cx="156632" cy="13767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B80F951C-F067-11D6-6B98-BE426AC9C0CA}"/>
                </a:ext>
              </a:extLst>
            </p:cNvPr>
            <p:cNvSpPr/>
            <p:nvPr/>
          </p:nvSpPr>
          <p:spPr>
            <a:xfrm>
              <a:off x="7882410" y="1712775"/>
              <a:ext cx="156632" cy="13767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1E3797E8-1F7E-DDAC-395D-D8FD9EA00317}"/>
                </a:ext>
              </a:extLst>
            </p:cNvPr>
            <p:cNvSpPr/>
            <p:nvPr/>
          </p:nvSpPr>
          <p:spPr>
            <a:xfrm>
              <a:off x="7867593" y="2688254"/>
              <a:ext cx="156632" cy="13767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D2E78C48-B17B-64FE-BAC5-514BFC12D1BF}"/>
                </a:ext>
              </a:extLst>
            </p:cNvPr>
            <p:cNvSpPr/>
            <p:nvPr/>
          </p:nvSpPr>
          <p:spPr>
            <a:xfrm>
              <a:off x="7791392" y="3694492"/>
              <a:ext cx="156632" cy="11492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EA9A6869-7B39-7AE7-D15D-09B578637F7C}"/>
                </a:ext>
              </a:extLst>
            </p:cNvPr>
            <p:cNvSpPr/>
            <p:nvPr/>
          </p:nvSpPr>
          <p:spPr>
            <a:xfrm>
              <a:off x="7835969" y="4334465"/>
              <a:ext cx="156632" cy="13767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6309DD3-D8ED-7660-F6DE-7CCA91ABB221}"/>
                </a:ext>
              </a:extLst>
            </p:cNvPr>
            <p:cNvSpPr/>
            <p:nvPr/>
          </p:nvSpPr>
          <p:spPr>
            <a:xfrm>
              <a:off x="7764292" y="5629819"/>
              <a:ext cx="156632" cy="13767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4B189A4F-7853-3708-B0DA-286082B78ED9}"/>
                </a:ext>
              </a:extLst>
            </p:cNvPr>
            <p:cNvSpPr/>
            <p:nvPr/>
          </p:nvSpPr>
          <p:spPr>
            <a:xfrm>
              <a:off x="7583317" y="6626769"/>
              <a:ext cx="156632" cy="13767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7" name="内容占位符 2">
            <a:extLst>
              <a:ext uri="{FF2B5EF4-FFF2-40B4-BE49-F238E27FC236}">
                <a16:creationId xmlns:a16="http://schemas.microsoft.com/office/drawing/2014/main" id="{640C5FB6-50A6-E96D-0CCC-EA39EA993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022" y="1736499"/>
            <a:ext cx="6672553" cy="4646716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b="1" dirty="0"/>
              <a:t>Amazon product co-purchasing network:</a:t>
            </a:r>
          </a:p>
          <a:p>
            <a:pPr lvl="1"/>
            <a:r>
              <a:rPr lang="en-US" altLang="zh-CN" dirty="0"/>
              <a:t>Undirected and unweighted;</a:t>
            </a:r>
          </a:p>
          <a:p>
            <a:pPr lvl="1"/>
            <a:r>
              <a:rPr lang="en-US" altLang="zh-CN" dirty="0"/>
              <a:t>Node: products sold in Amazon (# 2,449,029);</a:t>
            </a:r>
          </a:p>
          <a:p>
            <a:pPr lvl="1"/>
            <a:r>
              <a:rPr lang="en-US" altLang="zh-CN" dirty="0"/>
              <a:t>Edge: indicates the products are purchased together (# 61,859,140); </a:t>
            </a:r>
          </a:p>
          <a:p>
            <a:pPr lvl="1"/>
            <a:r>
              <a:rPr lang="en-US" altLang="zh-CN" dirty="0"/>
              <a:t>Node features: the product descriptions (PCA). </a:t>
            </a:r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b="1" dirty="0"/>
              <a:t>Prediction task: </a:t>
            </a:r>
          </a:p>
          <a:p>
            <a:pPr lvl="1"/>
            <a:r>
              <a:rPr lang="en-US" altLang="zh-CN" dirty="0"/>
              <a:t>Category of a product (# 47). </a:t>
            </a:r>
          </a:p>
          <a:p>
            <a:endParaRPr lang="en-US" altLang="zh-CN" dirty="0"/>
          </a:p>
          <a:p>
            <a:r>
              <a:rPr lang="en-US" altLang="zh-CN" b="1" dirty="0"/>
              <a:t>Methods related to C&amp;S (up to now): </a:t>
            </a:r>
          </a:p>
          <a:p>
            <a:pPr lvl="1"/>
            <a:r>
              <a:rPr lang="en-US" altLang="zh-CN" b="1" dirty="0"/>
              <a:t>Top 5:        </a:t>
            </a:r>
            <a:r>
              <a:rPr lang="en-US" altLang="zh-CN" dirty="0"/>
              <a:t>4/5       90%</a:t>
            </a:r>
          </a:p>
          <a:p>
            <a:pPr lvl="1"/>
            <a:r>
              <a:rPr lang="en-US" altLang="zh-CN" b="1" dirty="0"/>
              <a:t>Top 20:      </a:t>
            </a:r>
            <a:r>
              <a:rPr lang="en-US" altLang="zh-CN" dirty="0"/>
              <a:t>9/20     45%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2283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D363A81B-8755-4AC7-D4D3-F4CC2F5D1667}"/>
              </a:ext>
            </a:extLst>
          </p:cNvPr>
          <p:cNvGrpSpPr>
            <a:grpSpLocks/>
          </p:cNvGrpSpPr>
          <p:nvPr/>
        </p:nvGrpSpPr>
        <p:grpSpPr>
          <a:xfrm>
            <a:off x="832605" y="187742"/>
            <a:ext cx="10526790" cy="6475061"/>
            <a:chOff x="832605" y="187742"/>
            <a:chExt cx="10526790" cy="6475061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E4681555-E500-CEB2-5D28-16AC5358A991}"/>
                </a:ext>
              </a:extLst>
            </p:cNvPr>
            <p:cNvGrpSpPr>
              <a:grpSpLocks/>
            </p:cNvGrpSpPr>
            <p:nvPr/>
          </p:nvGrpSpPr>
          <p:grpSpPr>
            <a:xfrm>
              <a:off x="832605" y="1479930"/>
              <a:ext cx="10526790" cy="5182873"/>
              <a:chOff x="764460" y="1553572"/>
              <a:chExt cx="10526790" cy="5182873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1F69777A-CAFA-9457-6D81-CD7796EC0F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4460" y="1553572"/>
                <a:ext cx="10526782" cy="1333515"/>
              </a:xfrm>
              <a:prstGeom prst="rect">
                <a:avLst/>
              </a:prstGeom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04605896-A548-2B72-F08D-76A61C6904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4460" y="4353661"/>
                <a:ext cx="10526775" cy="702866"/>
              </a:xfrm>
              <a:prstGeom prst="rect">
                <a:avLst/>
              </a:prstGeom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57345843-53EE-E79D-D4E1-C1B3C66B5E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4472" y="6067050"/>
                <a:ext cx="10526778" cy="669395"/>
              </a:xfrm>
              <a:prstGeom prst="rect">
                <a:avLst/>
              </a:prstGeom>
            </p:spPr>
          </p:pic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70C582D-D949-5C20-F838-AC2DD5D50C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19348" y="5101156"/>
                <a:ext cx="121700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rgbClr val="212121"/>
                    </a:solidFill>
                    <a:latin typeface="Roboto" panose="02000000000000000000" pitchFamily="2" charset="0"/>
                  </a:rPr>
                  <a:t>…</a:t>
                </a:r>
              </a:p>
              <a:p>
                <a:pPr algn="ctr"/>
                <a:r>
                  <a:rPr lang="en-US" altLang="zh-CN" dirty="0">
                    <a:solidFill>
                      <a:srgbClr val="212121"/>
                    </a:solidFill>
                    <a:latin typeface="Roboto" panose="02000000000000000000" pitchFamily="2" charset="0"/>
                  </a:rPr>
                  <a:t>Node2vec</a:t>
                </a:r>
              </a:p>
              <a:p>
                <a:pPr algn="ctr"/>
                <a:r>
                  <a:rPr lang="en-US" altLang="zh-CN" dirty="0">
                    <a:solidFill>
                      <a:srgbClr val="212121"/>
                    </a:solidFill>
                    <a:latin typeface="Roboto" panose="02000000000000000000" pitchFamily="2" charset="0"/>
                  </a:rPr>
                  <a:t>…</a:t>
                </a:r>
                <a:endParaRPr lang="zh-CN" altLang="en-US" dirty="0">
                  <a:solidFill>
                    <a:srgbClr val="21212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38E4669-6E99-2E33-C77C-29289119DA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40820" y="2881710"/>
                <a:ext cx="677405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rgbClr val="212121"/>
                    </a:solidFill>
                    <a:latin typeface="Roboto" panose="02000000000000000000" pitchFamily="2" charset="0"/>
                  </a:rPr>
                  <a:t>…</a:t>
                </a:r>
              </a:p>
              <a:p>
                <a:pPr algn="ctr"/>
                <a:r>
                  <a:rPr lang="en-US" altLang="zh-CN" dirty="0">
                    <a:solidFill>
                      <a:srgbClr val="212121"/>
                    </a:solidFill>
                    <a:latin typeface="Roboto" panose="02000000000000000000" pitchFamily="2" charset="0"/>
                  </a:rPr>
                  <a:t>GAT (Neighbor sampling or Cluster) (+ C&amp;S)</a:t>
                </a:r>
              </a:p>
              <a:p>
                <a:pPr algn="ctr"/>
                <a:r>
                  <a:rPr lang="en-US" altLang="zh-CN" dirty="0">
                    <a:solidFill>
                      <a:srgbClr val="212121"/>
                    </a:solidFill>
                    <a:latin typeface="Roboto" panose="02000000000000000000" pitchFamily="2" charset="0"/>
                  </a:rPr>
                  <a:t>…</a:t>
                </a:r>
              </a:p>
              <a:p>
                <a:pPr algn="ctr"/>
                <a:r>
                  <a:rPr lang="en-US" altLang="zh-CN" dirty="0">
                    <a:solidFill>
                      <a:srgbClr val="212121"/>
                    </a:solidFill>
                    <a:latin typeface="Roboto" panose="02000000000000000000" pitchFamily="2" charset="0"/>
                  </a:rPr>
                  <a:t>GraphSAGE (+ C&amp;S)</a:t>
                </a:r>
              </a:p>
              <a:p>
                <a:pPr algn="ctr"/>
                <a:r>
                  <a:rPr lang="en-US" altLang="zh-CN" dirty="0">
                    <a:solidFill>
                      <a:srgbClr val="212121"/>
                    </a:solidFill>
                    <a:latin typeface="Roboto" panose="02000000000000000000" pitchFamily="2" charset="0"/>
                  </a:rPr>
                  <a:t>…</a:t>
                </a:r>
                <a:endParaRPr lang="zh-CN" altLang="en-US" dirty="0">
                  <a:solidFill>
                    <a:srgbClr val="212121"/>
                  </a:solidFill>
                  <a:latin typeface="Roboto" panose="02000000000000000000" pitchFamily="2" charset="0"/>
                </a:endParaRPr>
              </a:p>
            </p:txBody>
          </p:sp>
        </p:grp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5BBDC91-4A0A-52F3-8FD0-57672ACF0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2605" y="187742"/>
              <a:ext cx="10526775" cy="693381"/>
            </a:xfrm>
            <a:prstGeom prst="rect">
              <a:avLst/>
            </a:prstGeom>
          </p:spPr>
        </p:pic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4401313-1939-39F8-7AE6-ACB1828E7DE5}"/>
                </a:ext>
              </a:extLst>
            </p:cNvPr>
            <p:cNvSpPr txBox="1">
              <a:spLocks/>
            </p:cNvSpPr>
            <p:nvPr/>
          </p:nvSpPr>
          <p:spPr>
            <a:xfrm>
              <a:off x="3047469" y="940567"/>
              <a:ext cx="60970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212121"/>
                  </a:solidFill>
                  <a:latin typeface="Roboto" panose="02000000000000000000" pitchFamily="2" charset="0"/>
                </a:rPr>
                <a:t>…</a:t>
              </a:r>
            </a:p>
          </p:txBody>
        </p:sp>
      </p:grpSp>
      <p:sp>
        <p:nvSpPr>
          <p:cNvPr id="38" name="箭头: 手杖形 37">
            <a:extLst>
              <a:ext uri="{FF2B5EF4-FFF2-40B4-BE49-F238E27FC236}">
                <a16:creationId xmlns:a16="http://schemas.microsoft.com/office/drawing/2014/main" id="{030AD878-8FED-B93C-0C5A-F423BC868E5D}"/>
              </a:ext>
            </a:extLst>
          </p:cNvPr>
          <p:cNvSpPr/>
          <p:nvPr/>
        </p:nvSpPr>
        <p:spPr>
          <a:xfrm rot="16200000">
            <a:off x="-2386605" y="2893112"/>
            <a:ext cx="5859722" cy="779873"/>
          </a:xfrm>
          <a:prstGeom prst="uturnArrow">
            <a:avLst>
              <a:gd name="adj1" fmla="val 0"/>
              <a:gd name="adj2" fmla="val 6493"/>
              <a:gd name="adj3" fmla="val 13312"/>
              <a:gd name="adj4" fmla="val 47646"/>
              <a:gd name="adj5" fmla="val 8733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24AF58CF-100A-DCE3-3D38-C84BD9E327C9}"/>
              </a:ext>
            </a:extLst>
          </p:cNvPr>
          <p:cNvCxnSpPr>
            <a:cxnSpLocks/>
          </p:cNvCxnSpPr>
          <p:nvPr/>
        </p:nvCxnSpPr>
        <p:spPr>
          <a:xfrm flipV="1">
            <a:off x="2386208" y="2423786"/>
            <a:ext cx="0" cy="197911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71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40EE41-2C5F-8B4B-3134-92F3E6274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950" y="483969"/>
            <a:ext cx="11874499" cy="5661462"/>
          </a:xfrm>
        </p:spPr>
        <p:txBody>
          <a:bodyPr>
            <a:normAutofit/>
          </a:bodyPr>
          <a:lstStyle/>
          <a:p>
            <a:r>
              <a:rPr lang="en-US" altLang="zh-CN" b="1" dirty="0"/>
              <a:t>1. LP on residuals. 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—— Residual Correlation in Graph Neural Network Regression. Jia &amp; Benson, KDD 2020. </a:t>
            </a:r>
          </a:p>
          <a:p>
            <a:endParaRPr lang="en-US" altLang="zh-CN" dirty="0"/>
          </a:p>
          <a:p>
            <a:r>
              <a:rPr lang="en-US" altLang="zh-CN" b="1" dirty="0"/>
              <a:t>2. Using LP on residuals but removing GNNs altogether. 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—— Combining Label Propagation and Simple Models Out-performs Graph Neural Networks. Huang et al., ICLR 2021. </a:t>
            </a:r>
          </a:p>
          <a:p>
            <a:endParaRPr lang="en-US" altLang="zh-CN" dirty="0"/>
          </a:p>
          <a:p>
            <a:r>
              <a:rPr lang="en-US" altLang="zh-CN" b="1" dirty="0"/>
              <a:t>3. Statistical framework that unifies LP and GNN ideas.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—— A Unifying Generative Model for Graph Learning Algorithms: Label Propagation, Graph Convolutions, and Combinations. Jia &amp; Benson, SIAM Journal on Mathematics of Data Science 2022.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735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5604D53B-5182-E8E7-ACFD-58C9ACCC4A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551" y="2991841"/>
            <a:ext cx="6511382" cy="874318"/>
          </a:xfrm>
        </p:spPr>
        <p:txBody>
          <a:bodyPr>
            <a:normAutofit/>
          </a:bodyPr>
          <a:lstStyle/>
          <a:p>
            <a:r>
              <a:rPr lang="en-US" altLang="zh-CN" sz="5200" b="1" dirty="0">
                <a:solidFill>
                  <a:schemeClr val="tx2"/>
                </a:solidFill>
              </a:rPr>
              <a:t>1. Few-show on Graph</a:t>
            </a:r>
          </a:p>
        </p:txBody>
      </p:sp>
    </p:spTree>
    <p:extLst>
      <p:ext uri="{BB962C8B-B14F-4D97-AF65-F5344CB8AC3E}">
        <p14:creationId xmlns:p14="http://schemas.microsoft.com/office/powerpoint/2010/main" val="3553515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146AE83-D553-B97F-71BB-9ACA62283AEF}"/>
              </a:ext>
            </a:extLst>
          </p:cNvPr>
          <p:cNvSpPr txBox="1"/>
          <p:nvPr/>
        </p:nvSpPr>
        <p:spPr>
          <a:xfrm>
            <a:off x="171833" y="137204"/>
            <a:ext cx="93531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+mj-lt"/>
              </a:rPr>
              <a:t>3. Statistical framework that unifies LP and GNN ideas.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B4232B8-3BAA-682E-C411-45827BB5E52D}"/>
              </a:ext>
            </a:extLst>
          </p:cNvPr>
          <p:cNvSpPr txBox="1"/>
          <p:nvPr/>
        </p:nvSpPr>
        <p:spPr>
          <a:xfrm>
            <a:off x="171833" y="6187030"/>
            <a:ext cx="112189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</a:rPr>
              <a:t>—— A Unifying Generative Model for Graph Learning Algorithms: Label Propagation, Graph Convolutions, and Combinations. Jia &amp; Benson, SIAM Journal on Mathematics of Data Science 2022.</a:t>
            </a:r>
          </a:p>
          <a:p>
            <a:pPr marL="0" indent="0">
              <a:buNone/>
            </a:pPr>
            <a:endParaRPr lang="en-US" altLang="zh-CN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6E7D212-6036-6306-3DE0-A6799FEDB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219" y="1020182"/>
            <a:ext cx="10332599" cy="480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1735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146AE83-D553-B97F-71BB-9ACA62283AEF}"/>
              </a:ext>
            </a:extLst>
          </p:cNvPr>
          <p:cNvSpPr txBox="1"/>
          <p:nvPr/>
        </p:nvSpPr>
        <p:spPr>
          <a:xfrm>
            <a:off x="171833" y="137204"/>
            <a:ext cx="93531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+mj-lt"/>
              </a:rPr>
              <a:t>3. Statistical framework that unifies LP and GNN ideas.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18675562-A166-6EBF-6B04-73EB97DFDF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2900" y="841374"/>
                <a:ext cx="10515600" cy="5057691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Input: </a:t>
                </a:r>
              </a:p>
              <a:p>
                <a:pPr lvl="1"/>
                <a:r>
                  <a:rPr lang="en-US" altLang="zh-CN" dirty="0"/>
                  <a:t>Graph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altLang="zh-CN" dirty="0"/>
                  <a:t>. </a:t>
                </a:r>
              </a:p>
              <a:p>
                <a:pPr lvl="1"/>
                <a:r>
                  <a:rPr lang="en-US" altLang="zh-CN" dirty="0"/>
                  <a:t>Node Feature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zh-CN" b="0" dirty="0"/>
                  <a:t>. </a:t>
                </a:r>
              </a:p>
              <a:p>
                <a:pPr lvl="1"/>
                <a:r>
                  <a:rPr lang="en-US" altLang="zh-CN" dirty="0"/>
                  <a:t>Known Node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0,  1</m:t>
                            </m:r>
                          </m:e>
                        </m:d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</m:sup>
                    </m:sSup>
                  </m:oMath>
                </a14:m>
                <a:r>
                  <a:rPr lang="en-US" altLang="zh-CN" dirty="0"/>
                  <a:t>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 i="1" dirty="0"/>
                  <a:t> </a:t>
                </a:r>
                <a:r>
                  <a:rPr lang="en-US" altLang="zh-CN" dirty="0"/>
                  <a:t>The labeled node set. )</a:t>
                </a:r>
              </a:p>
              <a:p>
                <a:pPr marL="457200" lvl="1" indent="0">
                  <a:buNone/>
                </a:pPr>
                <a:r>
                  <a:rPr lang="en-US" altLang="zh-CN" b="0" dirty="0"/>
                  <a:t>    </a:t>
                </a:r>
                <a:endParaRPr lang="en-US" altLang="zh-CN" dirty="0"/>
              </a:p>
              <a:p>
                <a:r>
                  <a:rPr lang="en-US" altLang="zh-CN" dirty="0"/>
                  <a:t>Output: </a:t>
                </a:r>
              </a:p>
              <a:p>
                <a:pPr lvl="1"/>
                <a:r>
                  <a:rPr lang="en-US" altLang="zh-CN" dirty="0"/>
                  <a:t>Unknown Node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0,  1</m:t>
                            </m:r>
                          </m:e>
                        </m:d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sub>
                            </m:sSub>
                          </m:e>
                        </m:d>
                      </m:sup>
                    </m:sSup>
                  </m:oMath>
                </a14:m>
                <a:r>
                  <a:rPr lang="en-US" altLang="zh-CN" b="0" dirty="0"/>
                  <a:t>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lit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\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 dirty="0"/>
                  <a:t> the unlabeled node set. )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b="1" dirty="0"/>
                  <a:t>Solution: </a:t>
                </a:r>
              </a:p>
              <a:p>
                <a:pPr lvl="1"/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18675562-A166-6EBF-6B04-73EB97DFDF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900" y="841374"/>
                <a:ext cx="10515600" cy="5057691"/>
              </a:xfrm>
              <a:blipFill>
                <a:blip r:embed="rId3"/>
                <a:stretch>
                  <a:fillRect l="-1043" t="-2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6AF2A018-136A-8045-1934-315B62A193BD}"/>
              </a:ext>
            </a:extLst>
          </p:cNvPr>
          <p:cNvSpPr txBox="1"/>
          <p:nvPr/>
        </p:nvSpPr>
        <p:spPr>
          <a:xfrm>
            <a:off x="171833" y="6187030"/>
            <a:ext cx="112189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</a:rPr>
              <a:t>—— A Unifying Generative Model for Graph Learning Algorithms: Label Propagation, Graph Convolutions, and Combinations. Jia &amp; Benson, SIAM Journal on Mathematics of Data Science 2022.</a:t>
            </a:r>
          </a:p>
          <a:p>
            <a:pPr marL="0" indent="0">
              <a:buNone/>
            </a:pPr>
            <a:endParaRPr lang="en-US" altLang="zh-CN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1051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146AE83-D553-B97F-71BB-9ACA62283AEF}"/>
              </a:ext>
            </a:extLst>
          </p:cNvPr>
          <p:cNvSpPr txBox="1"/>
          <p:nvPr/>
        </p:nvSpPr>
        <p:spPr>
          <a:xfrm>
            <a:off x="171833" y="137204"/>
            <a:ext cx="93531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+mj-lt"/>
              </a:rPr>
              <a:t>3. Statistical framework that unifies LP and GNN ideas.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B4232B8-3BAA-682E-C411-45827BB5E52D}"/>
              </a:ext>
            </a:extLst>
          </p:cNvPr>
          <p:cNvSpPr txBox="1"/>
          <p:nvPr/>
        </p:nvSpPr>
        <p:spPr>
          <a:xfrm>
            <a:off x="171833" y="5797466"/>
            <a:ext cx="119249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</a:rPr>
              <a:t>—— A Unifying Generative Model for Graph Learning Algorithms: Label Propagation, Graph Convolutions, and Combinations. Jia &amp; Benson, SIAM Journal on Mathematics of Data Science 2022. </a:t>
            </a:r>
          </a:p>
          <a:p>
            <a:pPr marL="0" indent="0">
              <a:buNone/>
            </a:pPr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</a:rPr>
              <a:t>—— Graph Signal Processing: Overview, Challenges and Applications.</a:t>
            </a:r>
            <a:r>
              <a:rPr lang="zh-CN" alt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</a:rPr>
              <a:t>Ortega &amp; etc., Proceedings of the IEEE 2018.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3154701-2905-78D7-EFE8-B26338A9E82E}"/>
              </a:ext>
            </a:extLst>
          </p:cNvPr>
          <p:cNvGrpSpPr/>
          <p:nvPr/>
        </p:nvGrpSpPr>
        <p:grpSpPr>
          <a:xfrm>
            <a:off x="261788" y="2388856"/>
            <a:ext cx="11930212" cy="2945060"/>
            <a:chOff x="261788" y="1308138"/>
            <a:chExt cx="11930212" cy="2945060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7350B31-FCF8-79BD-B94F-0AE186185F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887"/>
            <a:stretch/>
          </p:blipFill>
          <p:spPr>
            <a:xfrm>
              <a:off x="6149430" y="1308138"/>
              <a:ext cx="6042570" cy="2871456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F49E5A1-437E-7403-EFF1-0E0A1A566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1788" y="1427396"/>
              <a:ext cx="5834212" cy="282580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表格 21">
                <a:extLst>
                  <a:ext uri="{FF2B5EF4-FFF2-40B4-BE49-F238E27FC236}">
                    <a16:creationId xmlns:a16="http://schemas.microsoft.com/office/drawing/2014/main" id="{65A9154D-C5AD-71A1-7B8B-66B6DF3F7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0353659"/>
                  </p:ext>
                </p:extLst>
              </p:nvPr>
            </p:nvGraphicFramePr>
            <p:xfrm>
              <a:off x="514350" y="1060534"/>
              <a:ext cx="11163300" cy="11478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21100">
                      <a:extLst>
                        <a:ext uri="{9D8B030D-6E8A-4147-A177-3AD203B41FA5}">
                          <a16:colId xmlns:a16="http://schemas.microsoft.com/office/drawing/2014/main" val="1139049685"/>
                        </a:ext>
                      </a:extLst>
                    </a:gridCol>
                    <a:gridCol w="3721100">
                      <a:extLst>
                        <a:ext uri="{9D8B030D-6E8A-4147-A177-3AD203B41FA5}">
                          <a16:colId xmlns:a16="http://schemas.microsoft.com/office/drawing/2014/main" val="2380096133"/>
                        </a:ext>
                      </a:extLst>
                    </a:gridCol>
                    <a:gridCol w="3721100">
                      <a:extLst>
                        <a:ext uri="{9D8B030D-6E8A-4147-A177-3AD203B41FA5}">
                          <a16:colId xmlns:a16="http://schemas.microsoft.com/office/drawing/2014/main" val="29150735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Linear Graph Conv. (LGC)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Simplified Graph Conv. (SGC)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Graph Conv. Network (GCN)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6181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+…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</m:acc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  <m:d>
                                      <m:d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</m:acc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14548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−1/2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−1/2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acc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−1/2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−1/2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acc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−1/2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−1/2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42442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表格 21">
                <a:extLst>
                  <a:ext uri="{FF2B5EF4-FFF2-40B4-BE49-F238E27FC236}">
                    <a16:creationId xmlns:a16="http://schemas.microsoft.com/office/drawing/2014/main" id="{65A9154D-C5AD-71A1-7B8B-66B6DF3F7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0353659"/>
                  </p:ext>
                </p:extLst>
              </p:nvPr>
            </p:nvGraphicFramePr>
            <p:xfrm>
              <a:off x="514350" y="1060534"/>
              <a:ext cx="11163300" cy="11478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21100">
                      <a:extLst>
                        <a:ext uri="{9D8B030D-6E8A-4147-A177-3AD203B41FA5}">
                          <a16:colId xmlns:a16="http://schemas.microsoft.com/office/drawing/2014/main" val="1139049685"/>
                        </a:ext>
                      </a:extLst>
                    </a:gridCol>
                    <a:gridCol w="3721100">
                      <a:extLst>
                        <a:ext uri="{9D8B030D-6E8A-4147-A177-3AD203B41FA5}">
                          <a16:colId xmlns:a16="http://schemas.microsoft.com/office/drawing/2014/main" val="2380096133"/>
                        </a:ext>
                      </a:extLst>
                    </a:gridCol>
                    <a:gridCol w="3721100">
                      <a:extLst>
                        <a:ext uri="{9D8B030D-6E8A-4147-A177-3AD203B41FA5}">
                          <a16:colId xmlns:a16="http://schemas.microsoft.com/office/drawing/2014/main" val="29150735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Linear Graph Conv. (LGC)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Simplified Graph Conv. (SGC)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Graph Conv. Network (GCN)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618188"/>
                      </a:ext>
                    </a:extLst>
                  </a:tr>
                  <a:tr h="40106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164" t="-98507" r="-200491" b="-95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100328" t="-98507" r="-100820" b="-95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200000" t="-98507" r="-655" b="-955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1454859"/>
                      </a:ext>
                    </a:extLst>
                  </a:tr>
                  <a:tr h="37598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164" t="-214516" r="-200491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100328" t="-214516" r="-100820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200000" t="-214516" r="-655" b="-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42442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709962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5604D53B-5182-E8E7-ACFD-58C9ACCC4A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4462" y="2603736"/>
            <a:ext cx="6105194" cy="1650527"/>
          </a:xfrm>
        </p:spPr>
        <p:txBody>
          <a:bodyPr>
            <a:normAutofit/>
          </a:bodyPr>
          <a:lstStyle/>
          <a:p>
            <a:r>
              <a:rPr lang="en-US" altLang="zh-CN" sz="5200" b="1" dirty="0">
                <a:solidFill>
                  <a:schemeClr val="tx2"/>
                </a:solidFill>
              </a:rPr>
              <a:t>5. Rethinking about Future</a:t>
            </a:r>
          </a:p>
        </p:txBody>
      </p:sp>
    </p:spTree>
    <p:extLst>
      <p:ext uri="{BB962C8B-B14F-4D97-AF65-F5344CB8AC3E}">
        <p14:creationId xmlns:p14="http://schemas.microsoft.com/office/powerpoint/2010/main" val="28034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5BD8C28-2A21-1B75-F735-0FA62178E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1755073"/>
            <a:ext cx="9833548" cy="1066802"/>
          </a:xfrm>
        </p:spPr>
        <p:txBody>
          <a:bodyPr anchor="b">
            <a:normAutofit/>
          </a:bodyPr>
          <a:lstStyle/>
          <a:p>
            <a:r>
              <a:rPr lang="en-US" altLang="zh-CN" sz="3600" b="1" dirty="0">
                <a:solidFill>
                  <a:schemeClr val="tx2"/>
                </a:solidFill>
              </a:rPr>
              <a:t>LP is a powerful tool: </a:t>
            </a:r>
            <a:endParaRPr lang="zh-CN" altLang="en-US" sz="3600" b="1" dirty="0">
              <a:solidFill>
                <a:schemeClr val="tx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25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017E20-0BC9-D835-0A30-0FDAAA31D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49325"/>
            <a:ext cx="9833548" cy="2945574"/>
          </a:xfrm>
        </p:spPr>
        <p:txBody>
          <a:bodyPr anchor="ctr">
            <a:normAutofit/>
          </a:bodyPr>
          <a:lstStyle/>
          <a:p>
            <a:r>
              <a:rPr lang="en-US" altLang="zh-CN" sz="2400" dirty="0">
                <a:solidFill>
                  <a:schemeClr val="tx2"/>
                </a:solidFill>
              </a:rPr>
              <a:t>Applied to residuals (correlated errors), features (smoothing / de-noising), final predictions (more smoothness)</a:t>
            </a:r>
          </a:p>
          <a:p>
            <a:pPr marL="0" indent="0">
              <a:buNone/>
            </a:pPr>
            <a:endParaRPr lang="en-US" altLang="zh-CN" sz="2400" dirty="0">
              <a:solidFill>
                <a:schemeClr val="tx2"/>
              </a:solidFill>
            </a:endParaRPr>
          </a:p>
          <a:p>
            <a:r>
              <a:rPr lang="en-US" altLang="zh-CN" sz="2400" dirty="0">
                <a:solidFill>
                  <a:schemeClr val="tx2"/>
                </a:solidFill>
              </a:rPr>
              <a:t>Linear models are often superior to nonlinear ones (GNNs) in TNC.</a:t>
            </a:r>
            <a:endParaRPr lang="zh-CN" alt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538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5BD8C28-2A21-1B75-F735-0FA62178E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1755073"/>
            <a:ext cx="9833548" cy="1066802"/>
          </a:xfrm>
        </p:spPr>
        <p:txBody>
          <a:bodyPr anchor="b">
            <a:normAutofit/>
          </a:bodyPr>
          <a:lstStyle/>
          <a:p>
            <a:r>
              <a:rPr lang="en-US" altLang="zh-CN" sz="3600" b="1" dirty="0">
                <a:solidFill>
                  <a:schemeClr val="tx2"/>
                </a:solidFill>
              </a:rPr>
              <a:t>Few-shot on Graph:</a:t>
            </a:r>
            <a:r>
              <a:rPr lang="zh-CN" altLang="en-US" sz="3600" b="1" dirty="0">
                <a:solidFill>
                  <a:schemeClr val="tx2"/>
                </a:solidFill>
              </a:rPr>
              <a:t>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017E20-0BC9-D835-0A30-0FDAAA31D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49325"/>
            <a:ext cx="9833548" cy="2945574"/>
          </a:xfrm>
        </p:spPr>
        <p:txBody>
          <a:bodyPr anchor="ctr">
            <a:normAutofit/>
          </a:bodyPr>
          <a:lstStyle/>
          <a:p>
            <a:r>
              <a:rPr lang="en-US" altLang="zh-CN" sz="2400" dirty="0">
                <a:solidFill>
                  <a:schemeClr val="tx2"/>
                </a:solidFill>
              </a:rPr>
              <a:t>Even nothing holds meaning. </a:t>
            </a:r>
          </a:p>
          <a:p>
            <a:endParaRPr lang="en-US" altLang="zh-CN" sz="2400" dirty="0">
              <a:solidFill>
                <a:schemeClr val="tx2"/>
              </a:solidFill>
            </a:endParaRPr>
          </a:p>
          <a:p>
            <a:r>
              <a:rPr lang="en-US" altLang="zh-CN" sz="2400" dirty="0">
                <a:solidFill>
                  <a:schemeClr val="tx2"/>
                </a:solidFill>
              </a:rPr>
              <a:t>Even a lack can suffice. </a:t>
            </a:r>
            <a:endParaRPr lang="zh-CN" alt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8129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5BD8C28-2A21-1B75-F735-0FA62178E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1755073"/>
            <a:ext cx="9833548" cy="1066802"/>
          </a:xfrm>
        </p:spPr>
        <p:txBody>
          <a:bodyPr anchor="b">
            <a:normAutofit/>
          </a:bodyPr>
          <a:lstStyle/>
          <a:p>
            <a:r>
              <a:rPr lang="en-US" altLang="zh-CN" sz="3600" b="1">
                <a:solidFill>
                  <a:schemeClr val="tx2"/>
                </a:solidFill>
              </a:rPr>
              <a:t>Feature</a:t>
            </a:r>
            <a:r>
              <a:rPr lang="zh-CN" altLang="en-US" sz="3600" b="1">
                <a:solidFill>
                  <a:schemeClr val="tx2"/>
                </a:solidFill>
              </a:rPr>
              <a:t>？</a:t>
            </a:r>
            <a:r>
              <a:rPr lang="en-US" altLang="zh-CN" sz="3600" b="1">
                <a:solidFill>
                  <a:schemeClr val="tx2"/>
                </a:solidFill>
              </a:rPr>
              <a:t>Label</a:t>
            </a:r>
            <a:r>
              <a:rPr lang="zh-CN" altLang="en-US" sz="3600" b="1">
                <a:solidFill>
                  <a:schemeClr val="tx2"/>
                </a:solidFill>
              </a:rPr>
              <a:t>？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017E20-0BC9-D835-0A30-0FDAAA31D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49325"/>
            <a:ext cx="9833548" cy="2945574"/>
          </a:xfrm>
        </p:spPr>
        <p:txBody>
          <a:bodyPr anchor="ctr">
            <a:norm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Feature: attribute we use. </a:t>
            </a:r>
          </a:p>
          <a:p>
            <a:endParaRPr lang="en-US" altLang="zh-CN" dirty="0">
              <a:solidFill>
                <a:schemeClr val="tx2"/>
              </a:solidFill>
            </a:endParaRPr>
          </a:p>
          <a:p>
            <a:r>
              <a:rPr lang="en-US" altLang="zh-CN" dirty="0">
                <a:solidFill>
                  <a:schemeClr val="tx2"/>
                </a:solidFill>
              </a:rPr>
              <a:t>Label: attribute we predict. </a:t>
            </a:r>
          </a:p>
        </p:txBody>
      </p:sp>
    </p:spTree>
    <p:extLst>
      <p:ext uri="{BB962C8B-B14F-4D97-AF65-F5344CB8AC3E}">
        <p14:creationId xmlns:p14="http://schemas.microsoft.com/office/powerpoint/2010/main" val="28179129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5BD8C28-2A21-1B75-F735-0FA62178E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1755073"/>
            <a:ext cx="9833548" cy="1066802"/>
          </a:xfrm>
        </p:spPr>
        <p:txBody>
          <a:bodyPr anchor="b">
            <a:normAutofit/>
          </a:bodyPr>
          <a:lstStyle/>
          <a:p>
            <a:r>
              <a:rPr lang="en-US" altLang="zh-CN" sz="3600" b="1">
                <a:solidFill>
                  <a:schemeClr val="tx2"/>
                </a:solidFill>
              </a:rPr>
              <a:t>Residual?</a:t>
            </a:r>
            <a:endParaRPr lang="zh-CN" altLang="en-US" sz="3600" b="1">
              <a:solidFill>
                <a:schemeClr val="tx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017E20-0BC9-D835-0A30-0FDAAA31D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49325"/>
            <a:ext cx="9833548" cy="2945574"/>
          </a:xfrm>
        </p:spPr>
        <p:txBody>
          <a:bodyPr anchor="ctr">
            <a:norm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Explicitness: What we need to correct. </a:t>
            </a:r>
          </a:p>
          <a:p>
            <a:endParaRPr lang="en-US" altLang="zh-CN" dirty="0">
              <a:solidFill>
                <a:schemeClr val="tx2"/>
              </a:solidFill>
            </a:endParaRPr>
          </a:p>
          <a:p>
            <a:r>
              <a:rPr lang="en-US" altLang="zh-CN" dirty="0">
                <a:solidFill>
                  <a:schemeClr val="tx2"/>
                </a:solidFill>
              </a:rPr>
              <a:t>Implicitness: </a:t>
            </a:r>
            <a:r>
              <a:rPr lang="en-US" altLang="zh-CN" b="1" dirty="0">
                <a:solidFill>
                  <a:schemeClr val="tx2"/>
                </a:solidFill>
              </a:rPr>
              <a:t>Influence</a:t>
            </a:r>
            <a:r>
              <a:rPr lang="en-US" altLang="zh-CN" dirty="0">
                <a:solidFill>
                  <a:schemeClr val="tx2"/>
                </a:solidFill>
              </a:rPr>
              <a:t> we have modeled</a:t>
            </a:r>
            <a:r>
              <a:rPr lang="en-US" altLang="zh-CN" sz="1800" dirty="0">
                <a:solidFill>
                  <a:schemeClr val="tx2"/>
                </a:solidFill>
              </a:rPr>
              <a:t>. </a:t>
            </a:r>
          </a:p>
          <a:p>
            <a:endParaRPr lang="en-US" altLang="zh-CN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8123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5BD8C28-2A21-1B75-F735-0FA62178E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1755073"/>
            <a:ext cx="9833548" cy="1066802"/>
          </a:xfrm>
        </p:spPr>
        <p:txBody>
          <a:bodyPr anchor="b">
            <a:normAutofit/>
          </a:bodyPr>
          <a:lstStyle/>
          <a:p>
            <a:r>
              <a:rPr lang="en-US" altLang="zh-CN" sz="3600" b="1">
                <a:solidFill>
                  <a:schemeClr val="tx2"/>
                </a:solidFill>
              </a:rPr>
              <a:t>Transductive</a:t>
            </a:r>
            <a:r>
              <a:rPr lang="zh-CN" altLang="en-US" sz="3600" b="1">
                <a:solidFill>
                  <a:schemeClr val="tx2"/>
                </a:solidFill>
              </a:rPr>
              <a:t>？</a:t>
            </a:r>
            <a:r>
              <a:rPr lang="en-US" altLang="zh-CN" sz="3600" b="1">
                <a:solidFill>
                  <a:schemeClr val="tx2"/>
                </a:solidFill>
              </a:rPr>
              <a:t>Inductive</a:t>
            </a:r>
            <a:r>
              <a:rPr lang="zh-CN" altLang="en-US" sz="3600">
                <a:solidFill>
                  <a:schemeClr val="tx2"/>
                </a:solidFill>
              </a:rPr>
              <a:t>？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017E20-0BC9-D835-0A30-0FDAAA31D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49325"/>
            <a:ext cx="9833548" cy="2945574"/>
          </a:xfrm>
        </p:spPr>
        <p:txBody>
          <a:bodyPr anchor="ctr">
            <a:normAutofit/>
          </a:bodyPr>
          <a:lstStyle/>
          <a:p>
            <a:r>
              <a:rPr lang="en-US" altLang="zh-CN" sz="2400" dirty="0">
                <a:solidFill>
                  <a:schemeClr val="tx2"/>
                </a:solidFill>
              </a:rPr>
              <a:t>Learning the influence of the lack component in the Few-shot Problem.</a:t>
            </a:r>
          </a:p>
          <a:p>
            <a:endParaRPr lang="en-US" altLang="zh-CN" sz="2400" dirty="0">
              <a:solidFill>
                <a:schemeClr val="tx2"/>
              </a:solidFill>
            </a:endParaRPr>
          </a:p>
          <a:p>
            <a:r>
              <a:rPr lang="en-US" altLang="zh-CN" sz="2400" dirty="0">
                <a:solidFill>
                  <a:schemeClr val="tx2"/>
                </a:solidFill>
              </a:rPr>
              <a:t>Latent law.  </a:t>
            </a:r>
            <a:endParaRPr lang="zh-CN" alt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3164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标题 1">
            <a:extLst>
              <a:ext uri="{FF2B5EF4-FFF2-40B4-BE49-F238E27FC236}">
                <a16:creationId xmlns:a16="http://schemas.microsoft.com/office/drawing/2014/main" id="{6BD494BE-5027-AC94-7F56-0A5F06C6D2C1}"/>
              </a:ext>
            </a:extLst>
          </p:cNvPr>
          <p:cNvSpPr txBox="1">
            <a:spLocks/>
          </p:cNvSpPr>
          <p:nvPr/>
        </p:nvSpPr>
        <p:spPr>
          <a:xfrm>
            <a:off x="425550" y="-8578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b="1" dirty="0"/>
              <a:t>Reference</a:t>
            </a:r>
            <a:endParaRPr lang="zh-CN" altLang="en-US" b="1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7DF225D5-480B-BA7C-3FDB-12D41040AD6D}"/>
              </a:ext>
            </a:extLst>
          </p:cNvPr>
          <p:cNvSpPr txBox="1">
            <a:spLocks/>
          </p:cNvSpPr>
          <p:nvPr/>
        </p:nvSpPr>
        <p:spPr>
          <a:xfrm>
            <a:off x="314222" y="1325562"/>
            <a:ext cx="11677550" cy="534811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buNone/>
            </a:pP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[1] Deep Long-Tailed Learning: A Survey, Zhang &amp; etc., PAMI 2023. 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[2] A Survey of Imbalanced Learning on Graphs: Problems, Techniques, and Future Directions, Liu &amp; etc., </a:t>
            </a:r>
            <a:r>
              <a:rPr lang="en-US" altLang="zh-CN" sz="1800" dirty="0" err="1">
                <a:solidFill>
                  <a:schemeClr val="bg1">
                    <a:lumMod val="50000"/>
                  </a:schemeClr>
                </a:solidFill>
              </a:rPr>
              <a:t>arXiv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 2023. 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[3] A Survey on Graph Neural Networks for Time Series: Forecasting, Classification, Imputation, and Anomaly Detection, Jin &amp; etc., </a:t>
            </a:r>
            <a:r>
              <a:rPr lang="en-US" altLang="zh-CN" sz="1800" dirty="0" err="1">
                <a:solidFill>
                  <a:schemeClr val="bg1">
                    <a:lumMod val="50000"/>
                  </a:schemeClr>
                </a:solidFill>
              </a:rPr>
              <a:t>arXiv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 2023.  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[4] Learning to Propagate Labels: Transductive Propagation Network for Few-shot Learning. Liu &amp; etc., ICLR 2019. 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[5] Inductive Representation Learning on Large Graphs. Hamilton &amp; etc., NIPS 2017. 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[6] Semi-Supervised Learning Using Gaussian Fields and Harmonic Functions. Zhu &amp; etc., ICML 2003. 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[7] Predict then Propagate: Graph Neural Networks meet Personalized PageRank. </a:t>
            </a:r>
            <a:r>
              <a:rPr lang="en-US" altLang="zh-CN" sz="1800" dirty="0" err="1">
                <a:solidFill>
                  <a:schemeClr val="bg1">
                    <a:lumMod val="50000"/>
                  </a:schemeClr>
                </a:solidFill>
              </a:rPr>
              <a:t>Gasteiger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 &amp; etc., ICLR 2019. 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[8] The Anatomy of a Large-Scale Hypertextual Web Search Engine. Brin &amp; Page, Computer networks and ISDN  systems, 1998. 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[9] Unifying Graph Convolutional Neural Networks and Label Propagation. Wang &amp; </a:t>
            </a:r>
            <a:r>
              <a:rPr lang="en-US" altLang="zh-CN" sz="1800" dirty="0" err="1">
                <a:solidFill>
                  <a:schemeClr val="bg1">
                    <a:lumMod val="50000"/>
                  </a:schemeClr>
                </a:solidFill>
              </a:rPr>
              <a:t>Leskovec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., </a:t>
            </a:r>
            <a:r>
              <a:rPr lang="en-US" altLang="zh-CN" sz="1800" dirty="0" err="1">
                <a:solidFill>
                  <a:schemeClr val="bg1">
                    <a:lumMod val="50000"/>
                  </a:schemeClr>
                </a:solidFill>
              </a:rPr>
              <a:t>ariXiv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 2020.</a:t>
            </a:r>
          </a:p>
          <a:p>
            <a:pPr algn="l">
              <a:lnSpc>
                <a:spcPct val="100000"/>
              </a:lnSpc>
            </a:pP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[10] Graph Attention Networks. </a:t>
            </a:r>
            <a:r>
              <a:rPr lang="en-US" altLang="zh-CN" sz="1800" dirty="0" err="1">
                <a:solidFill>
                  <a:schemeClr val="bg1">
                    <a:lumMod val="50000"/>
                  </a:schemeClr>
                </a:solidFill>
              </a:rPr>
              <a:t>Velickovic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 &amp; etc., ICLR 2018. 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[11] Masked Label Prediction: Unified Message Passing Model for Semi-Supervised Classification. Shi &amp; etc., IJCAI 2021.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[12] Training Sparse Neural Networks. Srinivas&amp; etc., CVPR Workshops, 2017. 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[13] Residual Correlation in Graph Neural Network Regression. Jia &amp; Benson, KDD 2020. 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[14] Combining Label Propagation and Simple Models Out-performs Graph Neural Networks. Huang et al., ICLR 2021. 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[15] A Unifying Generative Model for Graph Learning Algorithms: Label Propagation, Graph Convolutions, and Combinations. Jia &amp; Benson, SIAM Journal on Mathematics of Data Science 2022.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[16] Graph Signal Processing: Overview, Challenges and Applications. Ortega &amp; etc., Proceedings of the IEEE 2018. 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[17] Stanford CS224W: Label propagation on graph, </a:t>
            </a:r>
            <a:r>
              <a:rPr lang="en-US" altLang="zh-CN" sz="1800" dirty="0" err="1">
                <a:solidFill>
                  <a:schemeClr val="bg1">
                    <a:lumMod val="50000"/>
                  </a:schemeClr>
                </a:solidFill>
              </a:rPr>
              <a:t>Leskovec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, http://web.stanford.edu/class/cs224w/slides/08-message.pdf. 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[18] Label Propagation and Graph Neural Networks, Benson &amp; etc., https://www.cs.cornell.edu/~arb/slides/2021-03-12-northeastern.pdf. </a:t>
            </a:r>
          </a:p>
        </p:txBody>
      </p:sp>
    </p:spTree>
    <p:extLst>
      <p:ext uri="{BB962C8B-B14F-4D97-AF65-F5344CB8AC3E}">
        <p14:creationId xmlns:p14="http://schemas.microsoft.com/office/powerpoint/2010/main" val="1610048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1D90AF11-3BD3-1A27-7245-8746C6B628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23"/>
          <a:stretch/>
        </p:blipFill>
        <p:spPr>
          <a:xfrm>
            <a:off x="6179871" y="186518"/>
            <a:ext cx="5879162" cy="5452171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147E0D8E-D082-B17A-46B6-77FE1FF18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627" y="119645"/>
            <a:ext cx="10515600" cy="1325563"/>
          </a:xfrm>
        </p:spPr>
        <p:txBody>
          <a:bodyPr/>
          <a:lstStyle/>
          <a:p>
            <a:r>
              <a:rPr lang="en-US" altLang="zh-CN" b="1" dirty="0"/>
              <a:t>Few-shot on Graph</a:t>
            </a:r>
            <a:r>
              <a:rPr lang="zh-CN" altLang="en-US" b="1" dirty="0"/>
              <a:t>？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0EC79FD8-D4A1-A3C6-E496-48D86E641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627" y="1580145"/>
            <a:ext cx="10515600" cy="3194373"/>
          </a:xfrm>
        </p:spPr>
        <p:txBody>
          <a:bodyPr/>
          <a:lstStyle/>
          <a:p>
            <a:r>
              <a:rPr lang="en-US" altLang="zh-CN" u="sng" dirty="0"/>
              <a:t>Node Classification (Transductive)</a:t>
            </a:r>
          </a:p>
          <a:p>
            <a:r>
              <a:rPr lang="en-US" altLang="zh-CN" dirty="0"/>
              <a:t>Link Prediction</a:t>
            </a:r>
          </a:p>
          <a:p>
            <a:r>
              <a:rPr lang="en-US" altLang="zh-CN" dirty="0"/>
              <a:t>Graph Classification</a:t>
            </a:r>
          </a:p>
          <a:p>
            <a:endParaRPr lang="en-US" altLang="zh-CN" dirty="0"/>
          </a:p>
          <a:p>
            <a:r>
              <a:rPr lang="en-US" altLang="zh-CN" dirty="0"/>
              <a:t>Relation Classification</a:t>
            </a:r>
          </a:p>
          <a:p>
            <a:r>
              <a:rPr lang="en-US" altLang="zh-CN" dirty="0"/>
              <a:t>Reasoning on Knowledge-Graph</a:t>
            </a:r>
          </a:p>
          <a:p>
            <a:endParaRPr lang="zh-CN" altLang="en-US" dirty="0"/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6E2417F1-151C-90C0-8427-0AEDD85BA468}"/>
              </a:ext>
            </a:extLst>
          </p:cNvPr>
          <p:cNvSpPr txBox="1">
            <a:spLocks/>
          </p:cNvSpPr>
          <p:nvPr/>
        </p:nvSpPr>
        <p:spPr>
          <a:xfrm>
            <a:off x="132967" y="5699101"/>
            <a:ext cx="11878973" cy="10996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sz="1600" i="1" dirty="0">
                <a:solidFill>
                  <a:schemeClr val="bg1">
                    <a:lumMod val="50000"/>
                  </a:schemeClr>
                </a:solidFill>
              </a:rPr>
              <a:t>—— Deep Long-Tailed Learning: A Survey, Zhang &amp; etc., PAMI 2023.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600" i="1" dirty="0">
                <a:solidFill>
                  <a:schemeClr val="bg1">
                    <a:lumMod val="50000"/>
                  </a:schemeClr>
                </a:solidFill>
              </a:rPr>
              <a:t>—— A Survey of Imbalanced Learning on Graphs: Problems, Techniques, and Future Directions, Liu &amp; etc., </a:t>
            </a:r>
            <a:r>
              <a:rPr lang="en-US" altLang="zh-CN" sz="1600" i="1" dirty="0" err="1">
                <a:solidFill>
                  <a:schemeClr val="bg1">
                    <a:lumMod val="50000"/>
                  </a:schemeClr>
                </a:solidFill>
              </a:rPr>
              <a:t>arXiv</a:t>
            </a:r>
            <a:r>
              <a:rPr lang="en-US" altLang="zh-CN" sz="1600" i="1" dirty="0">
                <a:solidFill>
                  <a:schemeClr val="bg1">
                    <a:lumMod val="50000"/>
                  </a:schemeClr>
                </a:solidFill>
              </a:rPr>
              <a:t> 2023.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600" i="1" dirty="0">
                <a:solidFill>
                  <a:schemeClr val="bg1">
                    <a:lumMod val="50000"/>
                  </a:schemeClr>
                </a:solidFill>
              </a:rPr>
              <a:t>—— A Survey on Graph Neural Networks for Time Series: Forecasting, Classification, Imputation, and Anomaly Detection, Jin &amp; etc., </a:t>
            </a:r>
            <a:r>
              <a:rPr lang="en-US" altLang="zh-CN" sz="1600" i="1" dirty="0" err="1">
                <a:solidFill>
                  <a:schemeClr val="bg1">
                    <a:lumMod val="50000"/>
                  </a:schemeClr>
                </a:solidFill>
              </a:rPr>
              <a:t>arXiv</a:t>
            </a:r>
            <a:r>
              <a:rPr lang="en-US" altLang="zh-CN" sz="1600" i="1" dirty="0">
                <a:solidFill>
                  <a:schemeClr val="bg1">
                    <a:lumMod val="50000"/>
                  </a:schemeClr>
                </a:solidFill>
              </a:rPr>
              <a:t> 2023.  </a:t>
            </a:r>
            <a:endParaRPr lang="zh-CN" altLang="en-US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529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604D53B-5182-E8E7-ACFD-58C9ACCC4A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1120" y="2511192"/>
            <a:ext cx="7619230" cy="775845"/>
          </a:xfrm>
        </p:spPr>
        <p:txBody>
          <a:bodyPr anchor="b">
            <a:normAutofit/>
          </a:bodyPr>
          <a:lstStyle/>
          <a:p>
            <a:r>
              <a:rPr lang="en-US" altLang="zh-CN" sz="48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Thx for Q&amp;A    : )</a:t>
            </a:r>
            <a:endParaRPr lang="zh-CN" altLang="en-US" sz="4800" b="1" dirty="0">
              <a:solidFill>
                <a:schemeClr val="tx2"/>
              </a:solidFill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图片 5" descr="图片包含 文本&#10;&#10;描述已自动生成">
            <a:extLst>
              <a:ext uri="{FF2B5EF4-FFF2-40B4-BE49-F238E27FC236}">
                <a16:creationId xmlns:a16="http://schemas.microsoft.com/office/drawing/2014/main" id="{7C8A0347-E583-19CE-6DE7-6F5210E396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95" b="39833"/>
          <a:stretch/>
        </p:blipFill>
        <p:spPr>
          <a:xfrm>
            <a:off x="8762993" y="6179872"/>
            <a:ext cx="3429007" cy="60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91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40EE41-2C5F-8B4B-3134-92F3E6274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337" y="585569"/>
            <a:ext cx="11109325" cy="1573431"/>
          </a:xfrm>
        </p:spPr>
        <p:txBody>
          <a:bodyPr>
            <a:normAutofit/>
          </a:bodyPr>
          <a:lstStyle/>
          <a:p>
            <a:r>
              <a:rPr lang="en-US" altLang="zh-CN" b="1" dirty="0"/>
              <a:t>CV: 1</a:t>
            </a:r>
            <a:r>
              <a:rPr lang="en-US" altLang="zh-CN" b="1" baseline="30000" dirty="0"/>
              <a:t>st </a:t>
            </a:r>
            <a:r>
              <a:rPr lang="en-US" altLang="zh-CN" b="1" dirty="0"/>
              <a:t>Transductive Inference Explicitly in Few-Shot Learning. 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—— Learning to Propagate Labels: Transductive Propagation Network for Few-shot Learning. Liu &amp; etc., ICLR 2019. </a:t>
            </a:r>
          </a:p>
          <a:p>
            <a:pPr marL="0" indent="0">
              <a:buNone/>
            </a:pP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zh-CN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C7766EE-20E6-A5DC-1BFC-5105C0D7E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8" y="2159000"/>
            <a:ext cx="10501363" cy="381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42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5604D53B-5182-E8E7-ACFD-58C9ACCC4A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792" y="2709266"/>
            <a:ext cx="8360109" cy="1439468"/>
          </a:xfrm>
        </p:spPr>
        <p:txBody>
          <a:bodyPr>
            <a:normAutofit/>
          </a:bodyPr>
          <a:lstStyle/>
          <a:p>
            <a:r>
              <a:rPr lang="en-US" altLang="zh-CN" sz="4400" b="1" dirty="0">
                <a:solidFill>
                  <a:schemeClr val="tx2"/>
                </a:solidFill>
              </a:rPr>
              <a:t>2. Scenarios and Definition on Transductive Node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57219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34B829-3DA9-798C-164D-8C3D96F5E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CN" b="1" dirty="0"/>
              <a:t>Scenarios:</a:t>
            </a:r>
            <a:r>
              <a:rPr lang="zh-CN" altLang="en-US" b="1" dirty="0"/>
              <a:t> </a:t>
            </a:r>
            <a:r>
              <a:rPr lang="en-US" altLang="zh-CN" b="1" dirty="0"/>
              <a:t>Transductive</a:t>
            </a:r>
            <a:r>
              <a:rPr lang="zh-CN" altLang="en-US" b="1" dirty="0"/>
              <a:t> </a:t>
            </a:r>
            <a:r>
              <a:rPr lang="en-US" altLang="zh-CN" b="1" dirty="0"/>
              <a:t>Node</a:t>
            </a:r>
            <a:r>
              <a:rPr lang="zh-CN" altLang="en-US" b="1" dirty="0"/>
              <a:t> </a:t>
            </a:r>
            <a:r>
              <a:rPr lang="en-US" altLang="zh-CN" b="1" dirty="0"/>
              <a:t>Classification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D095C7-1704-DC25-DAB6-269951055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0625"/>
            <a:ext cx="10515600" cy="24860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dirty="0"/>
              <a:t>通过使用图上已知标记</a:t>
            </a:r>
            <a:r>
              <a:rPr lang="en-US" altLang="zh-CN" sz="2400" dirty="0"/>
              <a:t>(Label)</a:t>
            </a:r>
            <a:r>
              <a:rPr lang="zh-CN" altLang="en-US" sz="2400" dirty="0"/>
              <a:t>的节点，来预测图上未知标记的节点的标记。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zh-CN" altLang="en-US" sz="2400" dirty="0"/>
              <a:t>仅关注于当前图中的节点，而不考虑将来可能出现的新节点。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en-US" altLang="zh-CN" sz="2400" dirty="0"/>
              <a:t>Always Few-shot!</a:t>
            </a:r>
          </a:p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68B2A31-07E1-9231-3CC6-000AEF57BD16}"/>
              </a:ext>
            </a:extLst>
          </p:cNvPr>
          <p:cNvSpPr txBox="1"/>
          <p:nvPr/>
        </p:nvSpPr>
        <p:spPr>
          <a:xfrm>
            <a:off x="269874" y="5380672"/>
            <a:ext cx="118173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//  Semi-supervised: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训练数据集中只有部分数据标记有标签，而大部分数据没有标签。目标是通过利用有标签数据和无标签数据的信息（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feature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），来进行模型训练和预测。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//  Inductive: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通过使用已知标记的节点来构建一个模型，然后将该模型应用于未来出现的新节点。它更加关注于构建通用的模型，可以应用于未来的节点分类任务。（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GraphSAGE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）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i="1" dirty="0">
                <a:solidFill>
                  <a:schemeClr val="bg1">
                    <a:lumMod val="65000"/>
                  </a:schemeClr>
                </a:solidFill>
              </a:rPr>
              <a:t>—— Inductive Representation Learning on Large Graphs. Hamilton &amp; etc., NIPS 2017. </a:t>
            </a:r>
            <a:endParaRPr lang="zh-CN" altLang="en-US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D8C7A0A-D71D-63D0-CC3C-209BB2982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002" y="2784254"/>
            <a:ext cx="5953095" cy="215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251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34B829-3DA9-798C-164D-8C3D96F5E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Naïve Definition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FD095C7-1704-DC25-DAB6-2699510555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Input: </a:t>
                </a:r>
              </a:p>
              <a:p>
                <a:pPr lvl="1"/>
                <a:r>
                  <a:rPr lang="en-US" altLang="zh-CN" dirty="0"/>
                  <a:t>Graph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altLang="zh-CN" dirty="0"/>
                  <a:t>. </a:t>
                </a:r>
              </a:p>
              <a:p>
                <a:pPr lvl="1"/>
                <a:r>
                  <a:rPr lang="en-US" altLang="zh-CN" dirty="0"/>
                  <a:t>Node Feature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zh-CN" b="0" dirty="0"/>
                  <a:t>. </a:t>
                </a:r>
              </a:p>
              <a:p>
                <a:pPr lvl="1"/>
                <a:r>
                  <a:rPr lang="en-US" altLang="zh-CN" dirty="0"/>
                  <a:t>Known Node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0,  1</m:t>
                            </m:r>
                          </m:e>
                        </m:d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</m:sup>
                    </m:sSup>
                  </m:oMath>
                </a14:m>
                <a:r>
                  <a:rPr lang="en-US" altLang="zh-CN" dirty="0"/>
                  <a:t>. </a:t>
                </a:r>
              </a:p>
              <a:p>
                <a:pPr marL="457200" lvl="1" indent="0">
                  <a:buNone/>
                </a:pPr>
                <a:r>
                  <a:rPr lang="en-US" altLang="zh-CN" b="0" dirty="0"/>
                  <a:t>  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 i="1" dirty="0"/>
                  <a:t> </a:t>
                </a:r>
                <a:r>
                  <a:rPr lang="en-US" altLang="zh-CN" dirty="0"/>
                  <a:t>The labeled node set. )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Output: </a:t>
                </a:r>
              </a:p>
              <a:p>
                <a:pPr lvl="1"/>
                <a:r>
                  <a:rPr lang="en-US" altLang="zh-CN" dirty="0"/>
                  <a:t>Unknown Node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0,  1</m:t>
                            </m:r>
                          </m:e>
                        </m:d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sub>
                            </m:sSub>
                          </m:e>
                        </m:d>
                      </m:sup>
                    </m:sSup>
                  </m:oMath>
                </a14:m>
                <a:r>
                  <a:rPr lang="en-US" altLang="zh-CN" dirty="0"/>
                  <a:t>. </a:t>
                </a:r>
              </a:p>
              <a:p>
                <a:pPr marL="457200" lvl="1" indent="0">
                  <a:buNone/>
                </a:pPr>
                <a:r>
                  <a:rPr lang="en-US" altLang="zh-CN" b="0" dirty="0"/>
                  <a:t>  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lit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\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 dirty="0"/>
                  <a:t> the unlabeled node set. 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FD095C7-1704-DC25-DAB6-2699510555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9FC709D9-35E7-7EEB-D9E1-3A7004D1F330}"/>
              </a:ext>
            </a:extLst>
          </p:cNvPr>
          <p:cNvGrpSpPr/>
          <p:nvPr/>
        </p:nvGrpSpPr>
        <p:grpSpPr>
          <a:xfrm>
            <a:off x="6584949" y="2140736"/>
            <a:ext cx="5295901" cy="2700663"/>
            <a:chOff x="6584949" y="2140736"/>
            <a:chExt cx="5295901" cy="2700663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3BEF871-FD1A-633D-7C3D-C1D6005E5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80525" y="2140736"/>
              <a:ext cx="2600325" cy="41250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5B59F8C-0B48-0176-E8BC-5F69B45034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68" t="15658" r="1785" b="10639"/>
            <a:stretch/>
          </p:blipFill>
          <p:spPr>
            <a:xfrm>
              <a:off x="6584949" y="2481924"/>
              <a:ext cx="5295901" cy="2359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6864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5604D53B-5182-E8E7-ACFD-58C9ACCC4A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063" y="2948793"/>
            <a:ext cx="9671567" cy="960414"/>
          </a:xfrm>
        </p:spPr>
        <p:txBody>
          <a:bodyPr>
            <a:normAutofit/>
          </a:bodyPr>
          <a:lstStyle/>
          <a:p>
            <a:r>
              <a:rPr lang="en-US" altLang="zh-CN" sz="5200" b="1" dirty="0">
                <a:solidFill>
                  <a:schemeClr val="tx2"/>
                </a:solidFill>
              </a:rPr>
              <a:t>3. Traditional Method for TNC </a:t>
            </a:r>
          </a:p>
        </p:txBody>
      </p:sp>
    </p:spTree>
    <p:extLst>
      <p:ext uri="{BB962C8B-B14F-4D97-AF65-F5344CB8AC3E}">
        <p14:creationId xmlns:p14="http://schemas.microsoft.com/office/powerpoint/2010/main" val="52322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1494</TotalTime>
  <Words>2295</Words>
  <Application>Microsoft Office PowerPoint</Application>
  <PresentationFormat>宽屏</PresentationFormat>
  <Paragraphs>258</Paragraphs>
  <Slides>40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6" baseType="lpstr">
      <vt:lpstr>等线</vt:lpstr>
      <vt:lpstr>等线 Light</vt:lpstr>
      <vt:lpstr>Arial</vt:lpstr>
      <vt:lpstr>Cambria Math</vt:lpstr>
      <vt:lpstr>Roboto</vt:lpstr>
      <vt:lpstr>Office 主题​​</vt:lpstr>
      <vt:lpstr>Propagation on Residuals and Rethinking</vt:lpstr>
      <vt:lpstr>Content</vt:lpstr>
      <vt:lpstr>1. Few-show on Graph</vt:lpstr>
      <vt:lpstr>Few-shot on Graph？</vt:lpstr>
      <vt:lpstr>PowerPoint 演示文稿</vt:lpstr>
      <vt:lpstr>2. Scenarios and Definition on Transductive Node Classification</vt:lpstr>
      <vt:lpstr>Scenarios: Transductive Node Classification</vt:lpstr>
      <vt:lpstr>Naïve Definition</vt:lpstr>
      <vt:lpstr>3. Traditional Method for TNC </vt:lpstr>
      <vt:lpstr>PowerPoint 演示文稿</vt:lpstr>
      <vt:lpstr>.  </vt:lpstr>
      <vt:lpstr>PowerPoint 演示文稿</vt:lpstr>
      <vt:lpstr>2. GNNs + Propagation</vt:lpstr>
      <vt:lpstr>2. GNNs + Propagation</vt:lpstr>
      <vt:lpstr>2. GNNs + Propagation</vt:lpstr>
      <vt:lpstr>PowerPoint 演示文稿</vt:lpstr>
      <vt:lpstr>3. GNNs + L&amp;F Propagation</vt:lpstr>
      <vt:lpstr>3. GNNs + L&amp;F Propagation</vt:lpstr>
      <vt:lpstr>4. Propagation on Residuals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5. Rethinking about Future</vt:lpstr>
      <vt:lpstr>LP is a powerful tool: </vt:lpstr>
      <vt:lpstr>Few-shot on Graph: </vt:lpstr>
      <vt:lpstr>Feature？Label？</vt:lpstr>
      <vt:lpstr>Residual?</vt:lpstr>
      <vt:lpstr>Transductive？Inductive？</vt:lpstr>
      <vt:lpstr>PowerPoint 演示文稿</vt:lpstr>
      <vt:lpstr>Thx for Q&amp;A    : 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Label Propagation on Residuals</dc:title>
  <dc:creator>1215151318@qq.com</dc:creator>
  <cp:lastModifiedBy>1215151318@qq.com</cp:lastModifiedBy>
  <cp:revision>11</cp:revision>
  <dcterms:created xsi:type="dcterms:W3CDTF">2023-09-18T12:38:37Z</dcterms:created>
  <dcterms:modified xsi:type="dcterms:W3CDTF">2023-09-20T13:36:13Z</dcterms:modified>
</cp:coreProperties>
</file>